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81" r:id="rId2"/>
    <p:sldId id="368" r:id="rId3"/>
    <p:sldId id="383" r:id="rId4"/>
    <p:sldId id="387" r:id="rId5"/>
    <p:sldId id="386" r:id="rId6"/>
    <p:sldId id="390" r:id="rId7"/>
    <p:sldId id="402" r:id="rId8"/>
    <p:sldId id="384" r:id="rId9"/>
    <p:sldId id="388" r:id="rId10"/>
    <p:sldId id="391" r:id="rId11"/>
    <p:sldId id="396" r:id="rId12"/>
    <p:sldId id="389" r:id="rId13"/>
    <p:sldId id="392" r:id="rId14"/>
    <p:sldId id="398" r:id="rId15"/>
    <p:sldId id="394" r:id="rId16"/>
    <p:sldId id="40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178"/>
    <a:srgbClr val="0099A3"/>
    <a:srgbClr val="15C0A6"/>
    <a:srgbClr val="18CDBE"/>
    <a:srgbClr val="547DA5"/>
    <a:srgbClr val="D3DFEF"/>
    <a:srgbClr val="E062BB"/>
    <a:srgbClr val="FF6E3E"/>
    <a:srgbClr val="405D78"/>
    <a:srgbClr val="FFA2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54" autoAdjust="0"/>
    <p:restoredTop sz="86390"/>
  </p:normalViewPr>
  <p:slideViewPr>
    <p:cSldViewPr snapToGrid="0">
      <p:cViewPr varScale="1">
        <p:scale>
          <a:sx n="124" d="100"/>
          <a:sy n="124" d="100"/>
        </p:scale>
        <p:origin x="312" y="168"/>
      </p:cViewPr>
      <p:guideLst>
        <p:guide orient="horz" pos="2137"/>
        <p:guide pos="3817"/>
      </p:guideLst>
    </p:cSldViewPr>
  </p:slideViewPr>
  <p:outlineViewPr>
    <p:cViewPr>
      <p:scale>
        <a:sx n="33" d="100"/>
        <a:sy n="33" d="100"/>
      </p:scale>
      <p:origin x="0" y="0"/>
    </p:cViewPr>
  </p:outlin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1FD3C-76E5-EA4B-8047-CA881951A426}" type="datetimeFigureOut">
              <a:rPr lang="en-US" smtClean="0"/>
              <a:t>1/16/20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C7BCB-3AEB-9247-9D2D-860A28736793}" type="slidenum">
              <a:rPr lang="en-US" smtClean="0"/>
              <a:t>‹#›</a:t>
            </a:fld>
            <a:endParaRPr lang="en-US"/>
          </a:p>
        </p:txBody>
      </p:sp>
    </p:spTree>
    <p:extLst>
      <p:ext uri="{BB962C8B-B14F-4D97-AF65-F5344CB8AC3E}">
        <p14:creationId xmlns:p14="http://schemas.microsoft.com/office/powerpoint/2010/main" val="297844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FE79B3-5AD4-4F1A-8731-327134DC4F63}" type="datetimeFigureOut">
              <a:rPr lang="en-US" smtClean="0"/>
              <a:pPr/>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102720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E79B3-5AD4-4F1A-8731-327134DC4F63}" type="datetimeFigureOut">
              <a:rPr lang="en-US" smtClean="0"/>
              <a:pPr/>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1610178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E79B3-5AD4-4F1A-8731-327134DC4F63}" type="datetimeFigureOut">
              <a:rPr lang="en-US" smtClean="0"/>
              <a:pPr/>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42150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E79B3-5AD4-4F1A-8731-327134DC4F63}" type="datetimeFigureOut">
              <a:rPr lang="en-US" smtClean="0"/>
              <a:pPr/>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2038480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FE79B3-5AD4-4F1A-8731-327134DC4F63}" type="datetimeFigureOut">
              <a:rPr lang="en-US" smtClean="0"/>
              <a:pPr/>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423059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FE79B3-5AD4-4F1A-8731-327134DC4F63}" type="datetimeFigureOut">
              <a:rPr lang="en-US" smtClean="0"/>
              <a:pPr/>
              <a:t>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324112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FE79B3-5AD4-4F1A-8731-327134DC4F63}" type="datetimeFigureOut">
              <a:rPr lang="en-US" smtClean="0"/>
              <a:pPr/>
              <a:t>1/16/20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249787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FE79B3-5AD4-4F1A-8731-327134DC4F63}" type="datetimeFigureOut">
              <a:rPr lang="en-US" smtClean="0"/>
              <a:pPr/>
              <a:t>1/16/20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646121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79B3-5AD4-4F1A-8731-327134DC4F63}" type="datetimeFigureOut">
              <a:rPr lang="en-US" smtClean="0"/>
              <a:pPr/>
              <a:t>1/16/20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65146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FE79B3-5AD4-4F1A-8731-327134DC4F63}" type="datetimeFigureOut">
              <a:rPr lang="en-US" smtClean="0"/>
              <a:pPr/>
              <a:t>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3880141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FE79B3-5AD4-4F1A-8731-327134DC4F63}" type="datetimeFigureOut">
              <a:rPr lang="en-US" smtClean="0"/>
              <a:pPr/>
              <a:t>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57F7A-0CE6-47E0-ABE4-969DCF784DCF}" type="slidenum">
              <a:rPr lang="en-US" smtClean="0"/>
              <a:pPr/>
              <a:t>‹#›</a:t>
            </a:fld>
            <a:endParaRPr lang="en-US"/>
          </a:p>
        </p:txBody>
      </p:sp>
    </p:spTree>
    <p:extLst>
      <p:ext uri="{BB962C8B-B14F-4D97-AF65-F5344CB8AC3E}">
        <p14:creationId xmlns:p14="http://schemas.microsoft.com/office/powerpoint/2010/main" val="332384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E79B3-5AD4-4F1A-8731-327134DC4F63}" type="datetimeFigureOut">
              <a:rPr lang="en-US" smtClean="0"/>
              <a:pPr/>
              <a:t>1/16/20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57F7A-0CE6-47E0-ABE4-969DCF784DCF}" type="slidenum">
              <a:rPr lang="en-US" smtClean="0"/>
              <a:pPr/>
              <a:t>‹#›</a:t>
            </a:fld>
            <a:endParaRPr lang="en-US"/>
          </a:p>
        </p:txBody>
      </p:sp>
    </p:spTree>
    <p:extLst>
      <p:ext uri="{BB962C8B-B14F-4D97-AF65-F5344CB8AC3E}">
        <p14:creationId xmlns:p14="http://schemas.microsoft.com/office/powerpoint/2010/main" val="59497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www.independent.co.uk/topic/Germany" TargetMode="External"/><Relationship Id="rId3" Type="http://schemas.openxmlformats.org/officeDocument/2006/relationships/image" Target="../media/image10.tiff"/><Relationship Id="rId7" Type="http://schemas.openxmlformats.org/officeDocument/2006/relationships/hyperlink" Target="https://www.independent.co.uk/topic/TheNetherlands" TargetMode="External"/><Relationship Id="rId2" Type="http://schemas.openxmlformats.org/officeDocument/2006/relationships/image" Target="../media/image9.tiff"/><Relationship Id="rId1" Type="http://schemas.openxmlformats.org/officeDocument/2006/relationships/slideLayout" Target="../slideLayouts/slideLayout7.xml"/><Relationship Id="rId6" Type="http://schemas.openxmlformats.org/officeDocument/2006/relationships/hyperlink" Target="https://www.independent.co.uk/topic/Belgium" TargetMode="External"/><Relationship Id="rId5" Type="http://schemas.openxmlformats.org/officeDocument/2006/relationships/hyperlink" Target="https://www.independent.co.uk/environment/antarctica-floating-ice-levels-global-warming-climate-change-crisis-a8983621.html" TargetMode="External"/><Relationship Id="rId4" Type="http://schemas.openxmlformats.org/officeDocument/2006/relationships/hyperlink" Target="https://www.globalcarbonproject.org/" TargetMode="External"/><Relationship Id="rId9" Type="http://schemas.openxmlformats.org/officeDocument/2006/relationships/hyperlink" Target="https://www.independent.co.uk/topic/Franc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47571CB8-87F3-B540-804D-07C873D47D2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37" r="6685" b="3329"/>
          <a:stretch/>
        </p:blipFill>
        <p:spPr>
          <a:xfrm>
            <a:off x="1113766" y="548999"/>
            <a:ext cx="5760000" cy="5760000"/>
          </a:xfrm>
          <a:prstGeom prst="rect">
            <a:avLst/>
          </a:prstGeom>
        </p:spPr>
      </p:pic>
      <p:pic>
        <p:nvPicPr>
          <p:cNvPr id="8" name="Picture 7" descr="A close up of a logo&#10;&#10;Description automatically generated">
            <a:extLst>
              <a:ext uri="{FF2B5EF4-FFF2-40B4-BE49-F238E27FC236}">
                <a16:creationId xmlns:a16="http://schemas.microsoft.com/office/drawing/2014/main" id="{60814AC8-ADCE-9F4A-99EB-53F1D9082029}"/>
              </a:ext>
            </a:extLst>
          </p:cNvPr>
          <p:cNvPicPr/>
          <p:nvPr/>
        </p:nvPicPr>
        <p:blipFill rotWithShape="1">
          <a:blip r:embed="rId3">
            <a:extLst>
              <a:ext uri="{28A0092B-C50C-407E-A947-70E740481C1C}">
                <a14:useLocalDpi xmlns:a14="http://schemas.microsoft.com/office/drawing/2010/main" val="0"/>
              </a:ext>
            </a:extLst>
          </a:blip>
          <a:srcRect l="3236" t="43034" r="58693" b="4466"/>
          <a:stretch/>
        </p:blipFill>
        <p:spPr bwMode="auto">
          <a:xfrm>
            <a:off x="8154696" y="1237020"/>
            <a:ext cx="3372838" cy="988368"/>
          </a:xfrm>
          <a:prstGeom prst="rect">
            <a:avLst/>
          </a:prstGeom>
          <a:extLst>
            <a:ext uri="{53640926-AAD7-44D8-BBD7-CCE9431645EC}">
              <a14:shadowObscured xmlns:a14="http://schemas.microsoft.com/office/drawing/2010/main"/>
            </a:ext>
          </a:extLst>
        </p:spPr>
      </p:pic>
      <p:pic>
        <p:nvPicPr>
          <p:cNvPr id="10" name="Picture 9" descr="A close up of a logo&#10;&#10;Description automatically generated">
            <a:extLst>
              <a:ext uri="{FF2B5EF4-FFF2-40B4-BE49-F238E27FC236}">
                <a16:creationId xmlns:a16="http://schemas.microsoft.com/office/drawing/2014/main" id="{2030048E-9775-2A45-B16E-EBBBAD2FF4A0}"/>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295" t="14471" r="39102" b="10716"/>
          <a:stretch/>
        </p:blipFill>
        <p:spPr bwMode="auto">
          <a:xfrm>
            <a:off x="9028842" y="4291637"/>
            <a:ext cx="1530133" cy="1260175"/>
          </a:xfrm>
          <a:prstGeom prst="rect">
            <a:avLst/>
          </a:prstGeom>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B37C97F6-126B-7646-9944-8652AE42AC9E}"/>
              </a:ext>
            </a:extLst>
          </p:cNvPr>
          <p:cNvCxnSpPr>
            <a:cxnSpLocks/>
          </p:cNvCxnSpPr>
          <p:nvPr/>
        </p:nvCxnSpPr>
        <p:spPr>
          <a:xfrm>
            <a:off x="7752522" y="1117088"/>
            <a:ext cx="0" cy="4550799"/>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F6A48D6-8173-DA46-9E44-6FC0519F204F}"/>
              </a:ext>
            </a:extLst>
          </p:cNvPr>
          <p:cNvPicPr>
            <a:picLocks noChangeAspect="1"/>
          </p:cNvPicPr>
          <p:nvPr/>
        </p:nvPicPr>
        <p:blipFill>
          <a:blip r:embed="rId4"/>
          <a:stretch>
            <a:fillRect/>
          </a:stretch>
        </p:blipFill>
        <p:spPr>
          <a:xfrm>
            <a:off x="8574576" y="2566363"/>
            <a:ext cx="2397998" cy="1422261"/>
          </a:xfrm>
          <a:prstGeom prst="rect">
            <a:avLst/>
          </a:prstGeom>
        </p:spPr>
      </p:pic>
    </p:spTree>
    <p:extLst>
      <p:ext uri="{BB962C8B-B14F-4D97-AF65-F5344CB8AC3E}">
        <p14:creationId xmlns:p14="http://schemas.microsoft.com/office/powerpoint/2010/main" val="334531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AEBDF2-210C-2649-9403-F0FF12D0F0FC}"/>
              </a:ext>
            </a:extLst>
          </p:cNvPr>
          <p:cNvSpPr/>
          <p:nvPr/>
        </p:nvSpPr>
        <p:spPr>
          <a:xfrm>
            <a:off x="3027408" y="1492925"/>
            <a:ext cx="8731805" cy="3669851"/>
          </a:xfrm>
          <a:prstGeom prst="rect">
            <a:avLst/>
          </a:prstGeom>
        </p:spPr>
        <p:txBody>
          <a:bodyPr wrap="square">
            <a:spAutoFit/>
          </a:bodyPr>
          <a:lstStyle/>
          <a:p>
            <a:pPr marL="742950" marR="347980" lvl="1" indent="-285750" algn="just">
              <a:spcAft>
                <a:spcPts val="600"/>
              </a:spcAft>
              <a:buSzPts val="1100"/>
              <a:buFont typeface="Arial Unicode MS" panose="020B0604020202020204" pitchFamily="34" charset="-128"/>
              <a:buChar char="▪"/>
              <a:tabLst>
                <a:tab pos="521335" algn="l"/>
              </a:tabLst>
            </a:pPr>
            <a:r>
              <a:rPr lang="en-US" sz="2400" dirty="0">
                <a:ea typeface="Arial" panose="020B0604020202020204" pitchFamily="34" charset="0"/>
              </a:rPr>
              <a:t>Introducing a new upgraded service in the travel and tourism industry: “</a:t>
            </a:r>
            <a:r>
              <a:rPr lang="en-US" sz="2400" i="1" dirty="0">
                <a:ea typeface="Arial" panose="020B0604020202020204" pitchFamily="34" charset="0"/>
              </a:rPr>
              <a:t>Planning and Management of Sustainable Conferences and</a:t>
            </a:r>
            <a:r>
              <a:rPr lang="en-US" sz="2400" i="1" spc="-30" dirty="0">
                <a:ea typeface="Arial" panose="020B0604020202020204" pitchFamily="34" charset="0"/>
              </a:rPr>
              <a:t> </a:t>
            </a:r>
            <a:r>
              <a:rPr lang="en-US" sz="2400" i="1" dirty="0">
                <a:ea typeface="Arial" panose="020B0604020202020204" pitchFamily="34" charset="0"/>
              </a:rPr>
              <a:t>Events</a:t>
            </a:r>
            <a:r>
              <a:rPr lang="en-US" sz="2400" dirty="0">
                <a:ea typeface="Arial" panose="020B0604020202020204" pitchFamily="34" charset="0"/>
              </a:rPr>
              <a:t>”.</a:t>
            </a:r>
            <a:endParaRPr lang="en-GB" sz="2400" dirty="0">
              <a:ea typeface="Arial" panose="020B0604020202020204" pitchFamily="34" charset="0"/>
            </a:endParaRPr>
          </a:p>
          <a:p>
            <a:pPr marL="742950" marR="347345" lvl="1" indent="-285750" algn="just">
              <a:spcAft>
                <a:spcPts val="600"/>
              </a:spcAft>
              <a:buSzPts val="1100"/>
              <a:buFont typeface="Arial Unicode MS" panose="020B0604020202020204" pitchFamily="34" charset="-128"/>
              <a:buChar char="▪"/>
              <a:tabLst>
                <a:tab pos="521335" algn="l"/>
              </a:tabLst>
            </a:pPr>
            <a:r>
              <a:rPr lang="en-US" sz="2400" dirty="0">
                <a:ea typeface="Arial" panose="020B0604020202020204" pitchFamily="34" charset="0"/>
              </a:rPr>
              <a:t>Establishing and steadily increasing </a:t>
            </a:r>
            <a:r>
              <a:rPr lang="en-US" sz="2400" spc="15" dirty="0">
                <a:ea typeface="Arial" panose="020B0604020202020204" pitchFamily="34" charset="0"/>
              </a:rPr>
              <a:t>by </a:t>
            </a:r>
            <a:r>
              <a:rPr lang="en-US" sz="2400" dirty="0">
                <a:ea typeface="Arial" panose="020B0604020202020204" pitchFamily="34" charset="0"/>
              </a:rPr>
              <a:t>at least 10% the economic, social and environmental benefits through the organization of sustainable events on a yearly</a:t>
            </a:r>
            <a:r>
              <a:rPr lang="en-US" sz="2400" spc="-90" dirty="0">
                <a:ea typeface="Arial" panose="020B0604020202020204" pitchFamily="34" charset="0"/>
              </a:rPr>
              <a:t> </a:t>
            </a:r>
            <a:r>
              <a:rPr lang="en-US" sz="2400" dirty="0">
                <a:ea typeface="Arial" panose="020B0604020202020204" pitchFamily="34" charset="0"/>
              </a:rPr>
              <a:t>basis.</a:t>
            </a:r>
            <a:endParaRPr lang="en-GB" sz="2400" dirty="0">
              <a:ea typeface="Arial" panose="020B0604020202020204" pitchFamily="34" charset="0"/>
            </a:endParaRPr>
          </a:p>
          <a:p>
            <a:pPr marL="742950" marR="349885" lvl="1" indent="-285750" algn="just">
              <a:spcAft>
                <a:spcPts val="600"/>
              </a:spcAft>
              <a:buSzPts val="1100"/>
              <a:buFont typeface="Arial Unicode MS" panose="020B0604020202020204" pitchFamily="34" charset="-128"/>
              <a:buChar char="▪"/>
              <a:tabLst>
                <a:tab pos="521335" algn="l"/>
              </a:tabLst>
            </a:pPr>
            <a:r>
              <a:rPr lang="en-US" sz="2400" dirty="0">
                <a:ea typeface="Arial" panose="020B0604020202020204" pitchFamily="34" charset="0"/>
              </a:rPr>
              <a:t>Creating and strengthen awareness on sustainability matters related to the organization of conferences and events </a:t>
            </a:r>
            <a:r>
              <a:rPr lang="en-US" sz="2400" spc="15" dirty="0">
                <a:ea typeface="Arial" panose="020B0604020202020204" pitchFamily="34" charset="0"/>
              </a:rPr>
              <a:t>by </a:t>
            </a:r>
            <a:r>
              <a:rPr lang="en-US" sz="2400" dirty="0">
                <a:ea typeface="Arial" panose="020B0604020202020204" pitchFamily="34" charset="0"/>
              </a:rPr>
              <a:t>at least 10% on a yearly</a:t>
            </a:r>
            <a:r>
              <a:rPr lang="en-US" sz="2400" spc="-50" dirty="0">
                <a:ea typeface="Arial" panose="020B0604020202020204" pitchFamily="34" charset="0"/>
              </a:rPr>
              <a:t> </a:t>
            </a:r>
            <a:r>
              <a:rPr lang="en-US" sz="2400" dirty="0">
                <a:ea typeface="Arial" panose="020B0604020202020204" pitchFamily="34" charset="0"/>
              </a:rPr>
              <a:t>basis.</a:t>
            </a:r>
            <a:endParaRPr lang="en-GB" sz="2400" dirty="0">
              <a:effectLst/>
              <a:ea typeface="Arial" panose="020B0604020202020204" pitchFamily="34" charset="0"/>
            </a:endParaRPr>
          </a:p>
        </p:txBody>
      </p:sp>
      <p:sp>
        <p:nvSpPr>
          <p:cNvPr id="3" name="Title 1">
            <a:extLst>
              <a:ext uri="{FF2B5EF4-FFF2-40B4-BE49-F238E27FC236}">
                <a16:creationId xmlns:a16="http://schemas.microsoft.com/office/drawing/2014/main" id="{D4148F00-D3AD-FA43-B50B-6C6A0EF3AC19}"/>
              </a:ext>
            </a:extLst>
          </p:cNvPr>
          <p:cNvSpPr txBox="1">
            <a:spLocks/>
          </p:cNvSpPr>
          <p:nvPr/>
        </p:nvSpPr>
        <p:spPr>
          <a:xfrm>
            <a:off x="850557" y="2766218"/>
            <a:ext cx="2697479"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3300" dirty="0">
                <a:latin typeface="+mn-lt"/>
              </a:rPr>
              <a:t>WE ARE</a:t>
            </a:r>
          </a:p>
          <a:p>
            <a:pPr>
              <a:lnSpc>
                <a:spcPct val="100000"/>
              </a:lnSpc>
              <a:spcAft>
                <a:spcPts val="600"/>
              </a:spcAft>
            </a:pPr>
            <a:r>
              <a:rPr lang="en-US" sz="3300" dirty="0">
                <a:latin typeface="+mn-lt"/>
              </a:rPr>
              <a:t>AIMING AT</a:t>
            </a:r>
          </a:p>
        </p:txBody>
      </p:sp>
      <p:cxnSp>
        <p:nvCxnSpPr>
          <p:cNvPr id="4" name="Straight Connector 3">
            <a:extLst>
              <a:ext uri="{FF2B5EF4-FFF2-40B4-BE49-F238E27FC236}">
                <a16:creationId xmlns:a16="http://schemas.microsoft.com/office/drawing/2014/main" id="{0EFBE793-227C-2143-82E1-3BC852A994DE}"/>
              </a:ext>
            </a:extLst>
          </p:cNvPr>
          <p:cNvCxnSpPr>
            <a:cxnSpLocks/>
          </p:cNvCxnSpPr>
          <p:nvPr/>
        </p:nvCxnSpPr>
        <p:spPr>
          <a:xfrm>
            <a:off x="3204816" y="1406110"/>
            <a:ext cx="0" cy="3756666"/>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611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66DD77-C994-D94B-BA32-EB6E8D179B58}"/>
              </a:ext>
            </a:extLst>
          </p:cNvPr>
          <p:cNvSpPr/>
          <p:nvPr/>
        </p:nvSpPr>
        <p:spPr>
          <a:xfrm>
            <a:off x="3100251" y="938286"/>
            <a:ext cx="8891452" cy="5445850"/>
          </a:xfrm>
          <a:prstGeom prst="rect">
            <a:avLst/>
          </a:prstGeom>
        </p:spPr>
        <p:txBody>
          <a:bodyPr wrap="square">
            <a:spAutoFit/>
          </a:bodyPr>
          <a:lstStyle/>
          <a:p>
            <a:pPr marL="161925" marR="236855">
              <a:lnSpc>
                <a:spcPct val="115000"/>
              </a:lnSpc>
              <a:spcAft>
                <a:spcPts val="600"/>
              </a:spcAft>
            </a:pPr>
            <a:r>
              <a:rPr lang="en-US" dirty="0">
                <a:ea typeface="Arial" panose="020B0604020202020204" pitchFamily="34" charset="0"/>
              </a:rPr>
              <a:t>The organization of Sustainable Conferences and Events has a range of positive impacts on the environment, culture and economy:</a:t>
            </a:r>
            <a:endParaRPr lang="en-GB" dirty="0">
              <a:ea typeface="Arial" panose="020B0604020202020204" pitchFamily="34" charset="0"/>
            </a:endParaRPr>
          </a:p>
          <a:p>
            <a:pPr marL="534988" indent="-268288" algn="just">
              <a:spcAft>
                <a:spcPts val="600"/>
              </a:spcAft>
              <a:buFont typeface="Wingdings" pitchFamily="2" charset="2"/>
              <a:buChar char="ü"/>
            </a:pPr>
            <a:r>
              <a:rPr lang="en-US" dirty="0"/>
              <a:t>Minimizes the negative impact on the environment including the reduction of waste ending up in the landfill by providing recyclable products, avoiding the use of disposable item, and by separating and recycling waste where possible; the reduction of water consumption by implementing water- conscious measures such as avoiding bottled water and re-filling glasses only upon request; the reduction of the GHGs emissions released in the atmosphere by promoting Sustainable ways of transport, selecting venues and accommodation that implement energy efficiency measures.</a:t>
            </a:r>
            <a:endParaRPr lang="en-GB" dirty="0"/>
          </a:p>
          <a:p>
            <a:pPr marL="534988" indent="-268288" algn="just">
              <a:spcAft>
                <a:spcPts val="600"/>
              </a:spcAft>
              <a:buFont typeface="Wingdings" pitchFamily="2" charset="2"/>
              <a:buChar char="ü"/>
            </a:pPr>
            <a:r>
              <a:rPr lang="en-US" dirty="0"/>
              <a:t>Promotes the local culture by utilizing local food, services and products during the conference/event.</a:t>
            </a:r>
            <a:endParaRPr lang="en-GB" dirty="0"/>
          </a:p>
          <a:p>
            <a:pPr marL="534988" indent="-268288" algn="just">
              <a:spcAft>
                <a:spcPts val="600"/>
              </a:spcAft>
              <a:buFont typeface="Wingdings" pitchFamily="2" charset="2"/>
              <a:buChar char="ü"/>
            </a:pPr>
            <a:r>
              <a:rPr lang="en-US" dirty="0"/>
              <a:t>Increases the social benefits for all stakeholders involved (recruiting local people, supporting SMEs (catering, cleaning, IT supply) and showcasing successful local products.</a:t>
            </a:r>
            <a:endParaRPr lang="en-GB" dirty="0"/>
          </a:p>
          <a:p>
            <a:pPr marL="534988" indent="-268288" algn="just">
              <a:spcAft>
                <a:spcPts val="600"/>
              </a:spcAft>
              <a:buFont typeface="Wingdings" pitchFamily="2" charset="2"/>
              <a:buChar char="ü"/>
            </a:pPr>
            <a:r>
              <a:rPr lang="en-US" dirty="0"/>
              <a:t>Creates a demand for more Sustainable products and services.</a:t>
            </a:r>
            <a:endParaRPr lang="en-GB" dirty="0"/>
          </a:p>
          <a:p>
            <a:pPr marL="534988" indent="-268288" algn="just">
              <a:spcAft>
                <a:spcPts val="600"/>
              </a:spcAft>
              <a:buFont typeface="Wingdings" pitchFamily="2" charset="2"/>
              <a:buChar char="ü"/>
            </a:pPr>
            <a:r>
              <a:rPr lang="en-US" dirty="0"/>
              <a:t>Promotes the development of innovative and Sustainable technologies and techniques.</a:t>
            </a:r>
            <a:endParaRPr lang="en-GB" dirty="0"/>
          </a:p>
          <a:p>
            <a:pPr marL="1143000" marR="343535" lvl="2" indent="-228600" algn="just">
              <a:lnSpc>
                <a:spcPct val="115000"/>
              </a:lnSpc>
              <a:spcBef>
                <a:spcPts val="590"/>
              </a:spcBef>
              <a:spcAft>
                <a:spcPts val="0"/>
              </a:spcAft>
              <a:buClr>
                <a:srgbClr val="202020"/>
              </a:buClr>
              <a:buSzPts val="1100"/>
              <a:buFont typeface="Arial" panose="020B0604020202020204" pitchFamily="34" charset="0"/>
              <a:buChar char="▪"/>
              <a:tabLst>
                <a:tab pos="619760" algn="l"/>
              </a:tabLst>
            </a:pPr>
            <a:endParaRPr lang="en-GB" spc="-155" dirty="0">
              <a:effectLst/>
              <a:ea typeface="Arial" panose="020B0604020202020204" pitchFamily="34" charset="0"/>
            </a:endParaRPr>
          </a:p>
        </p:txBody>
      </p:sp>
      <p:sp>
        <p:nvSpPr>
          <p:cNvPr id="9" name="Title 1">
            <a:extLst>
              <a:ext uri="{FF2B5EF4-FFF2-40B4-BE49-F238E27FC236}">
                <a16:creationId xmlns:a16="http://schemas.microsoft.com/office/drawing/2014/main" id="{B9239823-E01E-AF48-9ACB-D0B45CF0FE77}"/>
              </a:ext>
            </a:extLst>
          </p:cNvPr>
          <p:cNvSpPr txBox="1">
            <a:spLocks/>
          </p:cNvSpPr>
          <p:nvPr/>
        </p:nvSpPr>
        <p:spPr>
          <a:xfrm>
            <a:off x="813486" y="2998429"/>
            <a:ext cx="297615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POSITIVE</a:t>
            </a:r>
          </a:p>
          <a:p>
            <a:r>
              <a:rPr lang="en-US" sz="3200" dirty="0">
                <a:latin typeface="+mn-lt"/>
              </a:rPr>
              <a:t> IMPACT</a:t>
            </a:r>
          </a:p>
        </p:txBody>
      </p:sp>
      <p:cxnSp>
        <p:nvCxnSpPr>
          <p:cNvPr id="10" name="Straight Connector 9">
            <a:extLst>
              <a:ext uri="{FF2B5EF4-FFF2-40B4-BE49-F238E27FC236}">
                <a16:creationId xmlns:a16="http://schemas.microsoft.com/office/drawing/2014/main" id="{5A0DFE5F-23D3-EC49-BA20-F0E2EDCCAD64}"/>
              </a:ext>
            </a:extLst>
          </p:cNvPr>
          <p:cNvCxnSpPr>
            <a:cxnSpLocks/>
          </p:cNvCxnSpPr>
          <p:nvPr/>
        </p:nvCxnSpPr>
        <p:spPr>
          <a:xfrm>
            <a:off x="2998399" y="853440"/>
            <a:ext cx="0" cy="5103223"/>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416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5F795A-D223-EB47-A111-371FF36E1AEC}"/>
              </a:ext>
            </a:extLst>
          </p:cNvPr>
          <p:cNvSpPr/>
          <p:nvPr/>
        </p:nvSpPr>
        <p:spPr>
          <a:xfrm>
            <a:off x="3361510" y="1481691"/>
            <a:ext cx="7791993" cy="4247317"/>
          </a:xfrm>
          <a:prstGeom prst="rect">
            <a:avLst/>
          </a:prstGeom>
        </p:spPr>
        <p:txBody>
          <a:bodyPr wrap="square">
            <a:spAutoFit/>
          </a:bodyPr>
          <a:lstStyle/>
          <a:p>
            <a:pPr algn="just">
              <a:spcAft>
                <a:spcPts val="600"/>
              </a:spcAft>
            </a:pPr>
            <a:r>
              <a:rPr lang="en-GB" sz="2000" dirty="0"/>
              <a:t>The benefits of incorporating sustainability considerations into conference and event organisation can be numerous; </a:t>
            </a:r>
            <a:r>
              <a:rPr lang="en-GB" sz="2000" b="1" dirty="0"/>
              <a:t>causing</a:t>
            </a:r>
            <a:r>
              <a:rPr lang="en-GB" sz="2000" dirty="0"/>
              <a:t> </a:t>
            </a:r>
            <a:r>
              <a:rPr lang="en-GB" sz="2000" b="1" dirty="0"/>
              <a:t>environmental improvements</a:t>
            </a:r>
            <a:r>
              <a:rPr lang="en-GB" sz="2000" dirty="0"/>
              <a:t>, </a:t>
            </a:r>
            <a:r>
              <a:rPr lang="en-GB" sz="2000" b="1" dirty="0"/>
              <a:t>economic advantages </a:t>
            </a:r>
            <a:r>
              <a:rPr lang="en-GB" sz="2000" dirty="0"/>
              <a:t>and </a:t>
            </a:r>
            <a:r>
              <a:rPr lang="en-GB" sz="2000" b="1" dirty="0"/>
              <a:t>social benefits</a:t>
            </a:r>
            <a:r>
              <a:rPr lang="en-GB" sz="2000" dirty="0"/>
              <a:t>.</a:t>
            </a:r>
          </a:p>
          <a:p>
            <a:pPr algn="just">
              <a:spcAft>
                <a:spcPts val="600"/>
              </a:spcAft>
            </a:pPr>
            <a:r>
              <a:rPr lang="en-GB" sz="2000" dirty="0"/>
              <a:t>This can also spark secondary positive effects such as </a:t>
            </a:r>
            <a:r>
              <a:rPr lang="en-GB" sz="2000" b="1" dirty="0"/>
              <a:t>innovation </a:t>
            </a:r>
            <a:r>
              <a:rPr lang="en-GB" sz="2000" dirty="0"/>
              <a:t>in the marketplace by stimulating new product development and growth and finally by </a:t>
            </a:r>
            <a:r>
              <a:rPr lang="en-GB" sz="2000" b="1" dirty="0"/>
              <a:t>raising awareness and inspiring change</a:t>
            </a:r>
            <a:r>
              <a:rPr lang="en-GB" sz="2000" dirty="0"/>
              <a:t>, creating long-term benefits for the broader community. </a:t>
            </a:r>
          </a:p>
          <a:p>
            <a:pPr algn="just">
              <a:spcAft>
                <a:spcPts val="600"/>
              </a:spcAft>
            </a:pPr>
            <a:r>
              <a:rPr lang="en-GB" sz="2000" dirty="0"/>
              <a:t>Cyprus can take advantage of this developing new “sustainable” market and become a key player by providing Sustainable Conference and Events tourism services. The organization of such services may become a new Unique Selling Point (USP) or a strong competitive advantage in Cyprus and lead to an increased number of Conferences and Events especially during the low season periods. </a:t>
            </a:r>
            <a:endParaRPr lang="en-GB" sz="2000" dirty="0">
              <a:effectLst/>
            </a:endParaRPr>
          </a:p>
        </p:txBody>
      </p:sp>
      <p:sp>
        <p:nvSpPr>
          <p:cNvPr id="3" name="Title 1">
            <a:extLst>
              <a:ext uri="{FF2B5EF4-FFF2-40B4-BE49-F238E27FC236}">
                <a16:creationId xmlns:a16="http://schemas.microsoft.com/office/drawing/2014/main" id="{8DB74FBB-6334-C54B-A80E-48071C551CE2}"/>
              </a:ext>
            </a:extLst>
          </p:cNvPr>
          <p:cNvSpPr txBox="1">
            <a:spLocks/>
          </p:cNvSpPr>
          <p:nvPr/>
        </p:nvSpPr>
        <p:spPr>
          <a:xfrm>
            <a:off x="838200" y="3079728"/>
            <a:ext cx="2276059" cy="52562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BENEFITS</a:t>
            </a:r>
          </a:p>
        </p:txBody>
      </p:sp>
      <p:cxnSp>
        <p:nvCxnSpPr>
          <p:cNvPr id="4" name="Straight Connector 3">
            <a:extLst>
              <a:ext uri="{FF2B5EF4-FFF2-40B4-BE49-F238E27FC236}">
                <a16:creationId xmlns:a16="http://schemas.microsoft.com/office/drawing/2014/main" id="{01228FE4-D481-034F-A440-5B9ABDB2155A}"/>
              </a:ext>
            </a:extLst>
          </p:cNvPr>
          <p:cNvCxnSpPr>
            <a:cxnSpLocks/>
          </p:cNvCxnSpPr>
          <p:nvPr/>
        </p:nvCxnSpPr>
        <p:spPr>
          <a:xfrm>
            <a:off x="3189988" y="1481691"/>
            <a:ext cx="0" cy="4294147"/>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5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394023-5384-3B4C-B674-6261DBF70CF5}"/>
              </a:ext>
            </a:extLst>
          </p:cNvPr>
          <p:cNvSpPr/>
          <p:nvPr/>
        </p:nvSpPr>
        <p:spPr>
          <a:xfrm>
            <a:off x="3483431" y="1111827"/>
            <a:ext cx="8412475" cy="4311180"/>
          </a:xfrm>
          <a:prstGeom prst="rect">
            <a:avLst/>
          </a:prstGeom>
        </p:spPr>
        <p:txBody>
          <a:bodyPr wrap="square">
            <a:spAutoFit/>
          </a:bodyPr>
          <a:lstStyle/>
          <a:p>
            <a:pPr marL="161925" marR="349250" algn="just">
              <a:lnSpc>
                <a:spcPct val="115000"/>
              </a:lnSpc>
              <a:spcAft>
                <a:spcPts val="600"/>
              </a:spcAft>
            </a:pPr>
            <a:r>
              <a:rPr lang="en-US" sz="2000" dirty="0">
                <a:ea typeface="Arial" panose="020B0604020202020204" pitchFamily="34" charset="0"/>
              </a:rPr>
              <a:t>The overall deliverable of this project </a:t>
            </a:r>
            <a:r>
              <a:rPr lang="en-US" sz="2000" spc="10" dirty="0">
                <a:ea typeface="Arial" panose="020B0604020202020204" pitchFamily="34" charset="0"/>
              </a:rPr>
              <a:t>is </a:t>
            </a:r>
            <a:r>
              <a:rPr lang="en-US" sz="2000" dirty="0">
                <a:ea typeface="Arial" panose="020B0604020202020204" pitchFamily="34" charset="0"/>
              </a:rPr>
              <a:t>a </a:t>
            </a:r>
            <a:r>
              <a:rPr lang="en-US" sz="2000" spc="15" dirty="0">
                <a:ea typeface="Arial" panose="020B0604020202020204" pitchFamily="34" charset="0"/>
              </a:rPr>
              <a:t>new </a:t>
            </a:r>
            <a:r>
              <a:rPr lang="en-US" sz="2000" dirty="0">
                <a:ea typeface="Arial" panose="020B0604020202020204" pitchFamily="34" charset="0"/>
              </a:rPr>
              <a:t>upgraded service in the travel industry; “Planning and Management of Sustainable Conferences and Events” that will utilize the following products developed through the</a:t>
            </a:r>
            <a:r>
              <a:rPr lang="en-US" sz="2000" spc="-115" dirty="0">
                <a:ea typeface="Arial" panose="020B0604020202020204" pitchFamily="34" charset="0"/>
              </a:rPr>
              <a:t> </a:t>
            </a:r>
            <a:r>
              <a:rPr lang="en-US" sz="2000" dirty="0">
                <a:ea typeface="Arial" panose="020B0604020202020204" pitchFamily="34" charset="0"/>
              </a:rPr>
              <a:t>project:</a:t>
            </a:r>
            <a:endParaRPr lang="en-US" sz="2000" b="1" i="1" spc="-75" dirty="0">
              <a:ea typeface="Arial" panose="020B0604020202020204" pitchFamily="34" charset="0"/>
            </a:endParaRPr>
          </a:p>
          <a:p>
            <a:pPr marL="534988" marR="344805" lvl="1" indent="-268288" algn="just">
              <a:lnSpc>
                <a:spcPct val="105000"/>
              </a:lnSpc>
              <a:spcAft>
                <a:spcPts val="600"/>
              </a:spcAft>
              <a:buFont typeface="+mj-lt"/>
              <a:buAutoNum type="arabicPeriod"/>
            </a:pPr>
            <a:r>
              <a:rPr lang="en-US" sz="2000" b="1" i="1" spc="-75" dirty="0">
                <a:ea typeface="Arial" panose="020B0604020202020204" pitchFamily="34" charset="0"/>
              </a:rPr>
              <a:t>The “Planning and Managing Sustainable Conferences and Events" Toolkit </a:t>
            </a:r>
            <a:r>
              <a:rPr lang="en-US" sz="2000" spc="-75" dirty="0">
                <a:ea typeface="Arial" panose="020B0604020202020204" pitchFamily="34" charset="0"/>
              </a:rPr>
              <a:t>consisting of a collection of efficient and simple to use electronic documents and other online tools that will allow the user to plan, manage and deliver successfully Sustainable Conferences and</a:t>
            </a:r>
            <a:r>
              <a:rPr lang="en-US" sz="2000" spc="-110" dirty="0">
                <a:ea typeface="Arial" panose="020B0604020202020204" pitchFamily="34" charset="0"/>
              </a:rPr>
              <a:t> </a:t>
            </a:r>
            <a:r>
              <a:rPr lang="en-US" sz="2000" spc="-75" dirty="0">
                <a:ea typeface="Arial" panose="020B0604020202020204" pitchFamily="34" charset="0"/>
              </a:rPr>
              <a:t>Events.</a:t>
            </a:r>
          </a:p>
          <a:p>
            <a:pPr marL="534988" marR="344805" lvl="1" indent="-268288" algn="just">
              <a:lnSpc>
                <a:spcPct val="105000"/>
              </a:lnSpc>
              <a:spcAft>
                <a:spcPts val="600"/>
              </a:spcAft>
              <a:buFont typeface="+mj-lt"/>
              <a:buAutoNum type="arabicPeriod"/>
            </a:pPr>
            <a:r>
              <a:rPr lang="en-US" sz="2000" b="1" i="1" spc="-75" dirty="0"/>
              <a:t>Event Management platform: </a:t>
            </a:r>
            <a:r>
              <a:rPr lang="en-US" sz="2000" spc="-75" dirty="0"/>
              <a:t>the structure of the Sustainability Module of the online Event Management platform that will provide the user with the tools required for creating a Sustainable conference/event profile within the event management platform. </a:t>
            </a:r>
            <a:endParaRPr lang="en-GB" sz="2000" spc="-75" dirty="0"/>
          </a:p>
        </p:txBody>
      </p:sp>
      <p:sp>
        <p:nvSpPr>
          <p:cNvPr id="3" name="Title 1">
            <a:extLst>
              <a:ext uri="{FF2B5EF4-FFF2-40B4-BE49-F238E27FC236}">
                <a16:creationId xmlns:a16="http://schemas.microsoft.com/office/drawing/2014/main" id="{7DF1F481-158F-B747-9982-95D5DF4D7BCB}"/>
              </a:ext>
            </a:extLst>
          </p:cNvPr>
          <p:cNvSpPr txBox="1">
            <a:spLocks/>
          </p:cNvSpPr>
          <p:nvPr/>
        </p:nvSpPr>
        <p:spPr>
          <a:xfrm>
            <a:off x="692813" y="2897075"/>
            <a:ext cx="2779262" cy="10638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PROJECT </a:t>
            </a:r>
          </a:p>
          <a:p>
            <a:r>
              <a:rPr lang="en-US" sz="3200" dirty="0">
                <a:latin typeface="+mn-lt"/>
              </a:rPr>
              <a:t>DELIVERABLES</a:t>
            </a:r>
          </a:p>
        </p:txBody>
      </p:sp>
      <p:cxnSp>
        <p:nvCxnSpPr>
          <p:cNvPr id="4" name="Straight Connector 3">
            <a:extLst>
              <a:ext uri="{FF2B5EF4-FFF2-40B4-BE49-F238E27FC236}">
                <a16:creationId xmlns:a16="http://schemas.microsoft.com/office/drawing/2014/main" id="{46D32C0C-C695-6246-B0F9-50D5DAC665FA}"/>
              </a:ext>
            </a:extLst>
          </p:cNvPr>
          <p:cNvCxnSpPr>
            <a:cxnSpLocks/>
          </p:cNvCxnSpPr>
          <p:nvPr/>
        </p:nvCxnSpPr>
        <p:spPr>
          <a:xfrm flipH="1">
            <a:off x="3483431" y="1111827"/>
            <a:ext cx="11357" cy="431118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438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5C9F60-52BA-9B4B-BA31-9BFE5828E461}"/>
              </a:ext>
            </a:extLst>
          </p:cNvPr>
          <p:cNvSpPr/>
          <p:nvPr/>
        </p:nvSpPr>
        <p:spPr>
          <a:xfrm>
            <a:off x="3718553" y="1044122"/>
            <a:ext cx="7791997" cy="4832092"/>
          </a:xfrm>
          <a:prstGeom prst="rect">
            <a:avLst/>
          </a:prstGeom>
        </p:spPr>
        <p:txBody>
          <a:bodyPr wrap="square">
            <a:spAutoFit/>
          </a:bodyPr>
          <a:lstStyle/>
          <a:p>
            <a:pPr lvl="0">
              <a:spcBef>
                <a:spcPts val="975"/>
              </a:spcBef>
              <a:spcAft>
                <a:spcPts val="0"/>
              </a:spcAft>
              <a:tabLst>
                <a:tab pos="387985" algn="l"/>
              </a:tabLst>
            </a:pPr>
            <a:r>
              <a:rPr lang="en-US" b="1" i="1" spc="-75" dirty="0">
                <a:ea typeface="Arial-BoldItalicMT"/>
                <a:cs typeface="Arial-BoldItalicMT"/>
              </a:rPr>
              <a:t>	</a:t>
            </a:r>
          </a:p>
          <a:p>
            <a:pPr marL="534988" lvl="1" indent="-268288" algn="just">
              <a:spcAft>
                <a:spcPts val="600"/>
              </a:spcAft>
              <a:buFont typeface="+mj-lt"/>
              <a:buAutoNum type="arabicPeriod" startAt="3"/>
            </a:pPr>
            <a:r>
              <a:rPr lang="en-US" sz="2000" b="1" i="1" spc="-75" dirty="0">
                <a:ea typeface="Arial-BoldItalicMT"/>
                <a:cs typeface="Arial-BoldItalicMT"/>
              </a:rPr>
              <a:t>Training Workshops leading to certification</a:t>
            </a:r>
            <a:r>
              <a:rPr lang="en-GB" sz="2000" b="1" i="1" spc="-75" dirty="0">
                <a:ea typeface="Arial-BoldItalicMT"/>
                <a:cs typeface="Arial-BoldItalicMT"/>
              </a:rPr>
              <a:t>: </a:t>
            </a:r>
            <a:r>
              <a:rPr lang="en-US" sz="2000" b="1" i="1" spc="-75" dirty="0">
                <a:ea typeface="Arial-BoldItalicMT"/>
                <a:cs typeface="Arial-BoldItalicMT"/>
              </a:rPr>
              <a:t> </a:t>
            </a:r>
            <a:r>
              <a:rPr lang="en-US" sz="2000" dirty="0">
                <a:ea typeface="Arial" panose="020B0604020202020204" pitchFamily="34" charset="0"/>
              </a:rPr>
              <a:t>the pilot workshops will focus on creating sustainability awareness/appreciation and </a:t>
            </a:r>
            <a:r>
              <a:rPr lang="en-US" sz="2000" dirty="0"/>
              <a:t>fostering effective use of the “Planning and Managing Sustainable Conferences and Events in Cyprus" Toolkit and the use of the sustainable online electronic platform. These workshops will result in the development of certified training material for key stakeholders (event/conference planners, service providers etc.). </a:t>
            </a:r>
          </a:p>
          <a:p>
            <a:pPr marL="534988" lvl="1" indent="-268288" algn="just">
              <a:spcAft>
                <a:spcPts val="600"/>
              </a:spcAft>
              <a:buFont typeface="+mj-lt"/>
              <a:buAutoNum type="arabicPeriod" startAt="4"/>
            </a:pPr>
            <a:r>
              <a:rPr lang="en-US" sz="2000" b="1" i="1" spc="-75" dirty="0">
                <a:ea typeface="Arial-BoldItalicMT"/>
                <a:cs typeface="Arial-BoldItalicMT"/>
              </a:rPr>
              <a:t>Sustainability Strategy</a:t>
            </a:r>
            <a:r>
              <a:rPr lang="en-GB" sz="2000" b="1" i="1" spc="-75" dirty="0">
                <a:ea typeface="Arial-BoldItalicMT"/>
                <a:cs typeface="Arial-BoldItalicMT"/>
              </a:rPr>
              <a:t>: </a:t>
            </a:r>
            <a:r>
              <a:rPr lang="en-US" sz="2000" dirty="0">
                <a:ea typeface="Arial" panose="020B0604020202020204" pitchFamily="34" charset="0"/>
              </a:rPr>
              <a:t>this strategy aims to contribute to a better world through the implementation of Sustainable business, focusing on the Conferences and Events business. </a:t>
            </a:r>
            <a:r>
              <a:rPr lang="en-US" sz="2000" dirty="0">
                <a:solidFill>
                  <a:srgbClr val="202020"/>
                </a:solidFill>
                <a:ea typeface="Arial" panose="020B0604020202020204" pitchFamily="34" charset="0"/>
              </a:rPr>
              <a:t>The strategy will also include suggestions and actions for influencing the existing policies towards making them more efficient, thus, contributing to a sustainable future in Cyprus.</a:t>
            </a:r>
            <a:endParaRPr lang="en-GB" sz="2000" dirty="0">
              <a:ea typeface="Arial-BoldItalicMT"/>
            </a:endParaRPr>
          </a:p>
          <a:p>
            <a:pPr lvl="0">
              <a:spcAft>
                <a:spcPts val="600"/>
              </a:spcAft>
              <a:tabLst>
                <a:tab pos="391160" algn="l"/>
              </a:tabLst>
            </a:pPr>
            <a:r>
              <a:rPr lang="en-GB" sz="2000" b="1" i="1" spc="-75" dirty="0">
                <a:ea typeface="Arial-BoldItalicMT"/>
                <a:cs typeface="Arial-BoldItalicMT"/>
              </a:rPr>
              <a:t>	</a:t>
            </a:r>
            <a:endParaRPr lang="en-GB" sz="2000" dirty="0">
              <a:ea typeface="Arial" panose="020B0604020202020204" pitchFamily="34" charset="0"/>
            </a:endParaRPr>
          </a:p>
        </p:txBody>
      </p:sp>
      <p:sp>
        <p:nvSpPr>
          <p:cNvPr id="6" name="Title 1">
            <a:extLst>
              <a:ext uri="{FF2B5EF4-FFF2-40B4-BE49-F238E27FC236}">
                <a16:creationId xmlns:a16="http://schemas.microsoft.com/office/drawing/2014/main" id="{943E501A-7354-0D4F-A9ED-D32A7699EC54}"/>
              </a:ext>
            </a:extLst>
          </p:cNvPr>
          <p:cNvSpPr txBox="1">
            <a:spLocks/>
          </p:cNvSpPr>
          <p:nvPr/>
        </p:nvSpPr>
        <p:spPr>
          <a:xfrm>
            <a:off x="681448" y="2938036"/>
            <a:ext cx="2897776" cy="10341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…PROJECT DELIVERABLES</a:t>
            </a:r>
          </a:p>
        </p:txBody>
      </p:sp>
      <p:cxnSp>
        <p:nvCxnSpPr>
          <p:cNvPr id="7" name="Straight Connector 6">
            <a:extLst>
              <a:ext uri="{FF2B5EF4-FFF2-40B4-BE49-F238E27FC236}">
                <a16:creationId xmlns:a16="http://schemas.microsoft.com/office/drawing/2014/main" id="{46FBAACA-374A-AB48-A73A-2FD737AEADD1}"/>
              </a:ext>
            </a:extLst>
          </p:cNvPr>
          <p:cNvCxnSpPr>
            <a:cxnSpLocks/>
          </p:cNvCxnSpPr>
          <p:nvPr/>
        </p:nvCxnSpPr>
        <p:spPr>
          <a:xfrm>
            <a:off x="3579224" y="1137954"/>
            <a:ext cx="0" cy="4634346"/>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418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C2F0-E421-8D49-B099-2885F782D6B3}"/>
              </a:ext>
            </a:extLst>
          </p:cNvPr>
          <p:cNvSpPr/>
          <p:nvPr/>
        </p:nvSpPr>
        <p:spPr>
          <a:xfrm>
            <a:off x="3284357" y="1536174"/>
            <a:ext cx="8069443" cy="3862596"/>
          </a:xfrm>
          <a:prstGeom prst="rect">
            <a:avLst/>
          </a:prstGeom>
        </p:spPr>
        <p:txBody>
          <a:bodyPr wrap="square">
            <a:spAutoFit/>
          </a:bodyPr>
          <a:lstStyle/>
          <a:p>
            <a:pPr marL="161925" marR="342265" algn="just">
              <a:spcAft>
                <a:spcPts val="600"/>
              </a:spcAft>
            </a:pPr>
            <a:r>
              <a:rPr lang="en-US" sz="2400" dirty="0">
                <a:ea typeface="Arial" panose="020B0604020202020204" pitchFamily="34" charset="0"/>
              </a:rPr>
              <a:t>The implementation of the </a:t>
            </a:r>
            <a:r>
              <a:rPr lang="en-US" sz="2400" b="1" i="1" dirty="0">
                <a:ea typeface="Arial" panose="020B0604020202020204" pitchFamily="34" charset="0"/>
              </a:rPr>
              <a:t>Sustainable Conferences &amp; Events</a:t>
            </a:r>
            <a:r>
              <a:rPr lang="en-US" sz="2400" dirty="0">
                <a:ea typeface="Arial" panose="020B0604020202020204" pitchFamily="34" charset="0"/>
              </a:rPr>
              <a:t> project is expected to have a positive impact in the adoption of Sustainable Conferences and Events in Cyprus. </a:t>
            </a:r>
          </a:p>
          <a:p>
            <a:pPr marL="161925" marR="342265" algn="just">
              <a:spcAft>
                <a:spcPts val="600"/>
              </a:spcAft>
            </a:pPr>
            <a:r>
              <a:rPr lang="en-US" sz="2400" dirty="0">
                <a:ea typeface="Arial" panose="020B0604020202020204" pitchFamily="34" charset="0"/>
              </a:rPr>
              <a:t>The deliverables of the project will offer the opportunity to any Conference and Event Organizer to become more aware about sustainability issues and work effectively and efficiently with the new “Planning and Managing Sustainable Conferences and Events in Cyprus" Toolkit provided which will breakdown the planning process of Sustainable Conferences and Events into manageable steps.</a:t>
            </a:r>
            <a:endParaRPr lang="en-GB" sz="2400" dirty="0">
              <a:ea typeface="Arial" panose="020B0604020202020204" pitchFamily="34" charset="0"/>
            </a:endParaRPr>
          </a:p>
        </p:txBody>
      </p:sp>
      <p:sp>
        <p:nvSpPr>
          <p:cNvPr id="3" name="Title 1">
            <a:extLst>
              <a:ext uri="{FF2B5EF4-FFF2-40B4-BE49-F238E27FC236}">
                <a16:creationId xmlns:a16="http://schemas.microsoft.com/office/drawing/2014/main" id="{ADD4CAAF-0E00-DE4F-85B9-426D238E5C12}"/>
              </a:ext>
            </a:extLst>
          </p:cNvPr>
          <p:cNvSpPr txBox="1">
            <a:spLocks/>
          </p:cNvSpPr>
          <p:nvPr/>
        </p:nvSpPr>
        <p:spPr>
          <a:xfrm>
            <a:off x="838200" y="2951569"/>
            <a:ext cx="2070463"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WHAT IS EXPECTED</a:t>
            </a:r>
          </a:p>
        </p:txBody>
      </p:sp>
      <p:cxnSp>
        <p:nvCxnSpPr>
          <p:cNvPr id="4" name="Straight Connector 3">
            <a:extLst>
              <a:ext uri="{FF2B5EF4-FFF2-40B4-BE49-F238E27FC236}">
                <a16:creationId xmlns:a16="http://schemas.microsoft.com/office/drawing/2014/main" id="{23E6BEF8-3DC0-D446-A993-3F8959D332C7}"/>
              </a:ext>
            </a:extLst>
          </p:cNvPr>
          <p:cNvCxnSpPr>
            <a:cxnSpLocks/>
          </p:cNvCxnSpPr>
          <p:nvPr/>
        </p:nvCxnSpPr>
        <p:spPr>
          <a:xfrm>
            <a:off x="3198696" y="1536174"/>
            <a:ext cx="0" cy="3671552"/>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528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2F5B09-3542-D443-BBFB-FF5C3877D2BD}"/>
              </a:ext>
            </a:extLst>
          </p:cNvPr>
          <p:cNvSpPr txBox="1"/>
          <p:nvPr/>
        </p:nvSpPr>
        <p:spPr>
          <a:xfrm>
            <a:off x="185382" y="65193"/>
            <a:ext cx="2199767" cy="13716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400" b="1" dirty="0">
                <a:latin typeface="+mj-lt"/>
                <a:ea typeface="+mj-ea"/>
                <a:cs typeface="+mj-cs"/>
              </a:rPr>
              <a:t>Despo Kakkoura</a:t>
            </a:r>
          </a:p>
          <a:p>
            <a:pPr>
              <a:lnSpc>
                <a:spcPct val="90000"/>
              </a:lnSpc>
              <a:spcBef>
                <a:spcPct val="0"/>
              </a:spcBef>
              <a:spcAft>
                <a:spcPts val="600"/>
              </a:spcAft>
            </a:pPr>
            <a:r>
              <a:rPr lang="en-US" sz="1400" b="1" dirty="0">
                <a:latin typeface="+mj-lt"/>
                <a:ea typeface="+mj-ea"/>
                <a:cs typeface="+mj-cs"/>
              </a:rPr>
              <a:t>EU Project Manager</a:t>
            </a:r>
          </a:p>
        </p:txBody>
      </p:sp>
      <p:pic>
        <p:nvPicPr>
          <p:cNvPr id="3" name="Picture 2" descr="topkinisis logo1.png">
            <a:hlinkClick r:id="" action="ppaction://noaction"/>
            <a:extLst>
              <a:ext uri="{FF2B5EF4-FFF2-40B4-BE49-F238E27FC236}">
                <a16:creationId xmlns:a16="http://schemas.microsoft.com/office/drawing/2014/main" id="{DFB6F3D0-D638-154C-9E4B-1A3450D14208}"/>
              </a:ext>
            </a:extLst>
          </p:cNvPr>
          <p:cNvPicPr>
            <a:picLocks noChangeAspect="1"/>
          </p:cNvPicPr>
          <p:nvPr/>
        </p:nvPicPr>
        <p:blipFill>
          <a:blip r:embed="rId2"/>
          <a:stretch>
            <a:fillRect/>
          </a:stretch>
        </p:blipFill>
        <p:spPr>
          <a:xfrm>
            <a:off x="8129017" y="5466786"/>
            <a:ext cx="2415812" cy="1056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hlinkClick r:id="" action="ppaction://noaction"/>
            <a:extLst>
              <a:ext uri="{FF2B5EF4-FFF2-40B4-BE49-F238E27FC236}">
                <a16:creationId xmlns:a16="http://schemas.microsoft.com/office/drawing/2014/main" id="{EA036919-54DD-DA40-B6C1-F8D5B336E452}"/>
              </a:ext>
            </a:extLst>
          </p:cNvPr>
          <p:cNvPicPr>
            <a:picLocks noChangeAspect="1"/>
          </p:cNvPicPr>
          <p:nvPr/>
        </p:nvPicPr>
        <p:blipFill>
          <a:blip r:embed="rId3"/>
          <a:stretch>
            <a:fillRect/>
          </a:stretch>
        </p:blipFill>
        <p:spPr>
          <a:xfrm>
            <a:off x="10910426" y="5706331"/>
            <a:ext cx="813401" cy="732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Connector 5">
            <a:extLst>
              <a:ext uri="{FF2B5EF4-FFF2-40B4-BE49-F238E27FC236}">
                <a16:creationId xmlns:a16="http://schemas.microsoft.com/office/drawing/2014/main" id="{6F5BE1EA-1FE7-2540-9F70-7E54A4012341}"/>
              </a:ext>
            </a:extLst>
          </p:cNvPr>
          <p:cNvCxnSpPr>
            <a:cxnSpLocks/>
          </p:cNvCxnSpPr>
          <p:nvPr/>
        </p:nvCxnSpPr>
        <p:spPr>
          <a:xfrm>
            <a:off x="1933464" y="451691"/>
            <a:ext cx="0" cy="627962"/>
          </a:xfrm>
          <a:prstGeom prst="line">
            <a:avLst/>
          </a:prstGeom>
          <a:ln w="0">
            <a:solidFill>
              <a:schemeClr val="accent6">
                <a:lumMod val="50000"/>
                <a:alpha val="89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3F9F0FE-D389-5C47-8F9A-0AC36F551FEF}"/>
              </a:ext>
            </a:extLst>
          </p:cNvPr>
          <p:cNvSpPr>
            <a:spLocks noChangeAspect="1"/>
          </p:cNvSpPr>
          <p:nvPr/>
        </p:nvSpPr>
        <p:spPr>
          <a:xfrm>
            <a:off x="3015049" y="1436793"/>
            <a:ext cx="4068000" cy="4068000"/>
          </a:xfrm>
          <a:prstGeom prst="ellipse">
            <a:avLst/>
          </a:prstGeom>
          <a:gradFill flip="none" rotWithShape="1">
            <a:gsLst>
              <a:gs pos="36000">
                <a:srgbClr val="C2E178"/>
              </a:gs>
              <a:gs pos="46000">
                <a:schemeClr val="accent6">
                  <a:lumMod val="0"/>
                  <a:lumOff val="100000"/>
                </a:schemeClr>
              </a:gs>
              <a:gs pos="100000">
                <a:schemeClr val="accent6">
                  <a:lumMod val="100000"/>
                </a:schemeClr>
              </a:gs>
            </a:gsLst>
            <a:path path="circle">
              <a:fillToRect l="50000" t="-80000" r="50000" b="180000"/>
            </a:path>
            <a:tileRect/>
          </a:gradFill>
          <a:ln cap="rnd">
            <a:noFill/>
          </a:ln>
          <a:effectLst>
            <a:innerShdw blurRad="63500" dist="50800" dir="2700000">
              <a:schemeClr val="bg2">
                <a:alpha val="50000"/>
              </a:schemeClr>
            </a:innerShdw>
          </a:effectLst>
          <a:scene3d>
            <a:camera prst="orthographicFront"/>
            <a:lightRig rig="contrasting" dir="t"/>
          </a:scene3d>
          <a:sp3d extrusionH="76200" contourW="12700" prstMaterial="flat">
            <a:bevelT w="114300" prst="artDeco"/>
            <a:bevelB/>
            <a:extrusionClr>
              <a:schemeClr val="bg2"/>
            </a:extrusionClr>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1338"/>
            <a:endParaRPr lang="en-US" sz="2800" dirty="0">
              <a:solidFill>
                <a:schemeClr val="accent6">
                  <a:lumMod val="75000"/>
                </a:schemeClr>
              </a:solidFill>
            </a:endParaRPr>
          </a:p>
          <a:p>
            <a:pPr marL="541338"/>
            <a:r>
              <a:rPr lang="en-US" sz="2800" b="1" dirty="0">
                <a:solidFill>
                  <a:schemeClr val="accent6">
                    <a:lumMod val="75000"/>
                  </a:schemeClr>
                </a:solidFill>
              </a:rPr>
              <a:t>DO </a:t>
            </a:r>
          </a:p>
          <a:p>
            <a:pPr marL="541338"/>
            <a:r>
              <a:rPr lang="en-US" sz="2800" b="1" dirty="0">
                <a:solidFill>
                  <a:schemeClr val="accent6">
                    <a:lumMod val="75000"/>
                  </a:schemeClr>
                </a:solidFill>
              </a:rPr>
              <a:t>ONE GREEN THING </a:t>
            </a:r>
          </a:p>
          <a:p>
            <a:pPr marL="541338"/>
            <a:r>
              <a:rPr lang="en-US" sz="2800" b="1" dirty="0">
                <a:solidFill>
                  <a:schemeClr val="accent6">
                    <a:lumMod val="75000"/>
                  </a:schemeClr>
                </a:solidFill>
              </a:rPr>
              <a:t>EVERY DAY </a:t>
            </a:r>
          </a:p>
          <a:p>
            <a:pPr marL="541338"/>
            <a:r>
              <a:rPr lang="en-US" sz="2800" b="1" dirty="0">
                <a:solidFill>
                  <a:schemeClr val="accent6">
                    <a:lumMod val="75000"/>
                  </a:schemeClr>
                </a:solidFill>
              </a:rPr>
              <a:t>TO </a:t>
            </a:r>
          </a:p>
          <a:p>
            <a:pPr marL="541338"/>
            <a:r>
              <a:rPr lang="en-US" sz="2800" b="1" dirty="0">
                <a:solidFill>
                  <a:schemeClr val="accent6">
                    <a:lumMod val="75000"/>
                  </a:schemeClr>
                </a:solidFill>
              </a:rPr>
              <a:t>CHANGE THE WORLD</a:t>
            </a:r>
          </a:p>
          <a:p>
            <a:pPr marL="541338" algn="ctr"/>
            <a:endParaRPr lang="en-US" sz="2800" dirty="0">
              <a:solidFill>
                <a:schemeClr val="accent6">
                  <a:lumMod val="75000"/>
                </a:schemeClr>
              </a:solidFill>
            </a:endParaRPr>
          </a:p>
        </p:txBody>
      </p:sp>
    </p:spTree>
    <p:extLst>
      <p:ext uri="{BB962C8B-B14F-4D97-AF65-F5344CB8AC3E}">
        <p14:creationId xmlns:p14="http://schemas.microsoft.com/office/powerpoint/2010/main" val="923684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hand&#10;&#10;Description automatically generated">
            <a:extLst>
              <a:ext uri="{FF2B5EF4-FFF2-40B4-BE49-F238E27FC236}">
                <a16:creationId xmlns:a16="http://schemas.microsoft.com/office/drawing/2014/main" id="{CBBC2DCE-0F98-284E-8E3C-1073AFC09300}"/>
              </a:ext>
            </a:extLst>
          </p:cNvPr>
          <p:cNvPicPr>
            <a:picLocks noChangeAspect="1"/>
          </p:cNvPicPr>
          <p:nvPr/>
        </p:nvPicPr>
        <p:blipFill rotWithShape="1">
          <a:blip r:embed="rId2">
            <a:extLst>
              <a:ext uri="{28A0092B-C50C-407E-A947-70E740481C1C}">
                <a14:useLocalDpi xmlns:a14="http://schemas.microsoft.com/office/drawing/2010/main" val="0"/>
              </a:ext>
            </a:extLst>
          </a:blip>
          <a:srcRect r="15342"/>
          <a:stretch/>
        </p:blipFill>
        <p:spPr>
          <a:xfrm>
            <a:off x="4362483" y="2009714"/>
            <a:ext cx="4634177" cy="1519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hlinkClick r:id="" action="ppaction://noaction"/>
            <a:extLst>
              <a:ext uri="{FF2B5EF4-FFF2-40B4-BE49-F238E27FC236}">
                <a16:creationId xmlns:a16="http://schemas.microsoft.com/office/drawing/2014/main" id="{C4A35961-5484-DD40-BF41-421A9CBCBEDD}"/>
              </a:ext>
            </a:extLst>
          </p:cNvPr>
          <p:cNvPicPr>
            <a:picLocks noChangeAspect="1"/>
          </p:cNvPicPr>
          <p:nvPr/>
        </p:nvPicPr>
        <p:blipFill>
          <a:blip r:embed="rId3"/>
          <a:stretch>
            <a:fillRect/>
          </a:stretch>
        </p:blipFill>
        <p:spPr>
          <a:xfrm>
            <a:off x="7630951" y="5108495"/>
            <a:ext cx="1365709" cy="1229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topkinisis logo1.png">
            <a:hlinkClick r:id="" action="ppaction://noaction"/>
            <a:extLst>
              <a:ext uri="{FF2B5EF4-FFF2-40B4-BE49-F238E27FC236}">
                <a16:creationId xmlns:a16="http://schemas.microsoft.com/office/drawing/2014/main" id="{9BE4A32E-B143-724C-8EEF-95AAA68CA0D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1846" y="5082321"/>
            <a:ext cx="2845148" cy="1242225"/>
          </a:xfrm>
          <a:prstGeom prst="roundRect">
            <a:avLst>
              <a:gd name="adj" fmla="val 8594"/>
            </a:avLst>
          </a:prstGeom>
          <a:noFill/>
          <a:ln>
            <a:noFill/>
          </a:ln>
          <a:effectLst>
            <a:reflection blurRad="12700" stA="38000" endPos="28000" dist="5000" dir="5400000" sy="-100000" algn="bl" rotWithShape="0"/>
          </a:effectLst>
        </p:spPr>
      </p:pic>
      <p:sp>
        <p:nvSpPr>
          <p:cNvPr id="8" name="Rectangle 7">
            <a:extLst>
              <a:ext uri="{FF2B5EF4-FFF2-40B4-BE49-F238E27FC236}">
                <a16:creationId xmlns:a16="http://schemas.microsoft.com/office/drawing/2014/main" id="{82B7F03E-9253-914D-9943-D9FD98C46176}"/>
              </a:ext>
            </a:extLst>
          </p:cNvPr>
          <p:cNvSpPr/>
          <p:nvPr/>
        </p:nvSpPr>
        <p:spPr>
          <a:xfrm>
            <a:off x="3379306" y="533454"/>
            <a:ext cx="7609668" cy="1200329"/>
          </a:xfrm>
          <a:prstGeom prst="rect">
            <a:avLst/>
          </a:prstGeom>
        </p:spPr>
        <p:txBody>
          <a:bodyPr wrap="square">
            <a:spAutoFit/>
          </a:bodyPr>
          <a:lstStyle/>
          <a:p>
            <a:pPr algn="just"/>
            <a:r>
              <a:rPr lang="en-US" sz="2400" dirty="0"/>
              <a:t>Towards the achievement of a Sustainable future in Cyprus  according to the EUROPE 2020 Strategy (EU strategy for smart, sustainable &amp; inclusive growth)</a:t>
            </a:r>
          </a:p>
        </p:txBody>
      </p:sp>
      <p:sp>
        <p:nvSpPr>
          <p:cNvPr id="9" name="Rectangle 8">
            <a:extLst>
              <a:ext uri="{FF2B5EF4-FFF2-40B4-BE49-F238E27FC236}">
                <a16:creationId xmlns:a16="http://schemas.microsoft.com/office/drawing/2014/main" id="{EDAD890B-83CA-A14E-8F11-CF37DCF57FD3}"/>
              </a:ext>
            </a:extLst>
          </p:cNvPr>
          <p:cNvSpPr/>
          <p:nvPr/>
        </p:nvSpPr>
        <p:spPr>
          <a:xfrm>
            <a:off x="4846377" y="4288791"/>
            <a:ext cx="3666388" cy="461665"/>
          </a:xfrm>
          <a:prstGeom prst="rect">
            <a:avLst/>
          </a:prstGeom>
        </p:spPr>
        <p:txBody>
          <a:bodyPr wrap="none">
            <a:spAutoFit/>
          </a:bodyPr>
          <a:lstStyle/>
          <a:p>
            <a:r>
              <a:rPr lang="en-US" sz="2400" b="1" dirty="0"/>
              <a:t>Two Leading Organizations </a:t>
            </a:r>
          </a:p>
        </p:txBody>
      </p:sp>
      <p:sp>
        <p:nvSpPr>
          <p:cNvPr id="10" name="Title 1">
            <a:extLst>
              <a:ext uri="{FF2B5EF4-FFF2-40B4-BE49-F238E27FC236}">
                <a16:creationId xmlns:a16="http://schemas.microsoft.com/office/drawing/2014/main" id="{1C449669-9A21-EF46-BA95-1EBD7F6CCA45}"/>
              </a:ext>
            </a:extLst>
          </p:cNvPr>
          <p:cNvSpPr txBox="1">
            <a:spLocks/>
          </p:cNvSpPr>
          <p:nvPr/>
        </p:nvSpPr>
        <p:spPr>
          <a:xfrm>
            <a:off x="738809" y="533454"/>
            <a:ext cx="287903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mn-lt"/>
              </a:rPr>
              <a:t>A JOINT EFFORT</a:t>
            </a:r>
            <a:endParaRPr lang="en-US" dirty="0">
              <a:latin typeface="+mn-lt"/>
            </a:endParaRPr>
          </a:p>
        </p:txBody>
      </p:sp>
      <p:cxnSp>
        <p:nvCxnSpPr>
          <p:cNvPr id="11" name="Straight Connector 10">
            <a:extLst>
              <a:ext uri="{FF2B5EF4-FFF2-40B4-BE49-F238E27FC236}">
                <a16:creationId xmlns:a16="http://schemas.microsoft.com/office/drawing/2014/main" id="{FFAAFAFA-09A0-5E40-AA12-4CC319E5A571}"/>
              </a:ext>
            </a:extLst>
          </p:cNvPr>
          <p:cNvCxnSpPr>
            <a:cxnSpLocks/>
          </p:cNvCxnSpPr>
          <p:nvPr/>
        </p:nvCxnSpPr>
        <p:spPr>
          <a:xfrm>
            <a:off x="3200404" y="533454"/>
            <a:ext cx="0" cy="1184225"/>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9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88DCD-3553-364B-8A0B-0E7A247A5B4D}"/>
              </a:ext>
            </a:extLst>
          </p:cNvPr>
          <p:cNvSpPr>
            <a:spLocks noGrp="1"/>
          </p:cNvSpPr>
          <p:nvPr>
            <p:ph type="title"/>
          </p:nvPr>
        </p:nvSpPr>
        <p:spPr>
          <a:xfrm>
            <a:off x="838200" y="2766218"/>
            <a:ext cx="3853070" cy="1325563"/>
          </a:xfrm>
        </p:spPr>
        <p:txBody>
          <a:bodyPr>
            <a:normAutofit fontScale="90000"/>
          </a:bodyPr>
          <a:lstStyle/>
          <a:p>
            <a:r>
              <a:rPr lang="en-US" sz="3600" dirty="0">
                <a:latin typeface="+mn-lt"/>
              </a:rPr>
              <a:t>THE THING ABOUT </a:t>
            </a:r>
            <a:br>
              <a:rPr lang="en-US" sz="3600" dirty="0">
                <a:latin typeface="+mn-lt"/>
              </a:rPr>
            </a:br>
            <a:r>
              <a:rPr lang="en-US" sz="3600" dirty="0">
                <a:latin typeface="+mn-lt"/>
              </a:rPr>
              <a:t>CONFERENCES &amp; EVENTS</a:t>
            </a:r>
          </a:p>
        </p:txBody>
      </p:sp>
      <p:sp>
        <p:nvSpPr>
          <p:cNvPr id="4" name="Rectangle 3">
            <a:extLst>
              <a:ext uri="{FF2B5EF4-FFF2-40B4-BE49-F238E27FC236}">
                <a16:creationId xmlns:a16="http://schemas.microsoft.com/office/drawing/2014/main" id="{BA14042B-06E6-034B-B40B-94A222B09AE0}"/>
              </a:ext>
            </a:extLst>
          </p:cNvPr>
          <p:cNvSpPr/>
          <p:nvPr/>
        </p:nvSpPr>
        <p:spPr>
          <a:xfrm>
            <a:off x="4691270" y="2053660"/>
            <a:ext cx="6662529" cy="2677656"/>
          </a:xfrm>
          <a:prstGeom prst="rect">
            <a:avLst/>
          </a:prstGeom>
        </p:spPr>
        <p:txBody>
          <a:bodyPr wrap="square">
            <a:spAutoFit/>
          </a:bodyPr>
          <a:lstStyle/>
          <a:p>
            <a:pPr algn="just">
              <a:spcAft>
                <a:spcPts val="600"/>
              </a:spcAft>
            </a:pPr>
            <a:r>
              <a:rPr lang="en-US" sz="2400" dirty="0"/>
              <a:t>Although the conference &amp; events industry is highly contributing to Cyprus economy, at the same time the arrival of hundreds of participants can overwhelm the local infrastructure, creating a significant amount of waste and generating a large amount of greenhouse gases, which leave behind a big carbon footprint. </a:t>
            </a:r>
          </a:p>
        </p:txBody>
      </p:sp>
      <p:cxnSp>
        <p:nvCxnSpPr>
          <p:cNvPr id="6" name="Straight Connector 5">
            <a:extLst>
              <a:ext uri="{FF2B5EF4-FFF2-40B4-BE49-F238E27FC236}">
                <a16:creationId xmlns:a16="http://schemas.microsoft.com/office/drawing/2014/main" id="{4AC9B83E-B2B7-6743-9563-47DC3BFAF468}"/>
              </a:ext>
            </a:extLst>
          </p:cNvPr>
          <p:cNvCxnSpPr>
            <a:cxnSpLocks/>
          </p:cNvCxnSpPr>
          <p:nvPr/>
        </p:nvCxnSpPr>
        <p:spPr>
          <a:xfrm>
            <a:off x="4391770" y="1923066"/>
            <a:ext cx="0" cy="2938843"/>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81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7F7EAA-FF8E-0F4D-ACDA-58ACA911CB3B}"/>
              </a:ext>
            </a:extLst>
          </p:cNvPr>
          <p:cNvPicPr>
            <a:picLocks noChangeAspect="1"/>
          </p:cNvPicPr>
          <p:nvPr/>
        </p:nvPicPr>
        <p:blipFill rotWithShape="1">
          <a:blip r:embed="rId2"/>
          <a:srcRect l="12292" t="29311" r="2104" b="7543"/>
          <a:stretch/>
        </p:blipFill>
        <p:spPr>
          <a:xfrm>
            <a:off x="954375" y="2055740"/>
            <a:ext cx="9035775" cy="4321279"/>
          </a:xfrm>
          <a:prstGeom prst="rect">
            <a:avLst/>
          </a:prstGeom>
        </p:spPr>
      </p:pic>
      <p:cxnSp>
        <p:nvCxnSpPr>
          <p:cNvPr id="4" name="Straight Connector 3">
            <a:extLst>
              <a:ext uri="{FF2B5EF4-FFF2-40B4-BE49-F238E27FC236}">
                <a16:creationId xmlns:a16="http://schemas.microsoft.com/office/drawing/2014/main" id="{7B43DD35-BA70-A847-AC78-2DC7AB6D9440}"/>
              </a:ext>
            </a:extLst>
          </p:cNvPr>
          <p:cNvCxnSpPr>
            <a:cxnSpLocks/>
          </p:cNvCxnSpPr>
          <p:nvPr/>
        </p:nvCxnSpPr>
        <p:spPr>
          <a:xfrm>
            <a:off x="6059488" y="480981"/>
            <a:ext cx="0" cy="1253104"/>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244415E1-7535-0845-AF01-4D6EE08D2C82}"/>
              </a:ext>
            </a:extLst>
          </p:cNvPr>
          <p:cNvSpPr txBox="1">
            <a:spLocks/>
          </p:cNvSpPr>
          <p:nvPr/>
        </p:nvSpPr>
        <p:spPr>
          <a:xfrm>
            <a:off x="731231" y="480981"/>
            <a:ext cx="9882656"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GB" sz="3200" dirty="0">
                <a:latin typeface="+mn-lt"/>
              </a:rPr>
              <a:t>CARBON FOOTPRINT PROFILE</a:t>
            </a:r>
            <a:endParaRPr lang="en-GB" sz="3200" b="1" dirty="0">
              <a:latin typeface="+mn-lt"/>
            </a:endParaRPr>
          </a:p>
          <a:p>
            <a:pPr>
              <a:lnSpc>
                <a:spcPct val="100000"/>
              </a:lnSpc>
              <a:spcAft>
                <a:spcPts val="600"/>
              </a:spcAft>
            </a:pPr>
            <a:r>
              <a:rPr lang="en-GB" sz="3200" dirty="0">
                <a:latin typeface="+mn-lt"/>
              </a:rPr>
              <a:t>OF A TYPICAL CONFERENCE</a:t>
            </a:r>
          </a:p>
        </p:txBody>
      </p:sp>
      <p:sp>
        <p:nvSpPr>
          <p:cNvPr id="14" name="Rectangle 13">
            <a:extLst>
              <a:ext uri="{FF2B5EF4-FFF2-40B4-BE49-F238E27FC236}">
                <a16:creationId xmlns:a16="http://schemas.microsoft.com/office/drawing/2014/main" id="{CB3C80BE-5C6C-FD44-8A54-4FFAB54147CD}"/>
              </a:ext>
            </a:extLst>
          </p:cNvPr>
          <p:cNvSpPr/>
          <p:nvPr/>
        </p:nvSpPr>
        <p:spPr>
          <a:xfrm>
            <a:off x="6132513" y="663861"/>
            <a:ext cx="5496848" cy="707886"/>
          </a:xfrm>
          <a:prstGeom prst="rect">
            <a:avLst/>
          </a:prstGeom>
        </p:spPr>
        <p:txBody>
          <a:bodyPr wrap="square">
            <a:spAutoFit/>
          </a:bodyPr>
          <a:lstStyle/>
          <a:p>
            <a:pPr>
              <a:lnSpc>
                <a:spcPct val="100000"/>
              </a:lnSpc>
              <a:spcAft>
                <a:spcPts val="600"/>
              </a:spcAft>
            </a:pPr>
            <a:r>
              <a:rPr lang="en-GB" sz="2000" dirty="0"/>
              <a:t>Conferences can produce 1,000 – 2,000 lbs of CO2 or more per attendee, depending on the event.</a:t>
            </a:r>
            <a:endParaRPr lang="en-US" sz="2000" dirty="0"/>
          </a:p>
        </p:txBody>
      </p:sp>
    </p:spTree>
    <p:extLst>
      <p:ext uri="{BB962C8B-B14F-4D97-AF65-F5344CB8AC3E}">
        <p14:creationId xmlns:p14="http://schemas.microsoft.com/office/powerpoint/2010/main" val="110361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B0ABD-A824-F847-87A3-29D6CA6A5D93}"/>
              </a:ext>
            </a:extLst>
          </p:cNvPr>
          <p:cNvPicPr>
            <a:picLocks noChangeAspect="1"/>
          </p:cNvPicPr>
          <p:nvPr/>
        </p:nvPicPr>
        <p:blipFill rotWithShape="1">
          <a:blip r:embed="rId2"/>
          <a:srcRect l="3992" t="8625" r="4546" b="10112"/>
          <a:stretch/>
        </p:blipFill>
        <p:spPr>
          <a:xfrm>
            <a:off x="1430130" y="2194147"/>
            <a:ext cx="9331739" cy="4663853"/>
          </a:xfrm>
          <a:prstGeom prst="rect">
            <a:avLst/>
          </a:prstGeom>
        </p:spPr>
      </p:pic>
      <p:sp>
        <p:nvSpPr>
          <p:cNvPr id="4" name="Rectangle 3">
            <a:extLst>
              <a:ext uri="{FF2B5EF4-FFF2-40B4-BE49-F238E27FC236}">
                <a16:creationId xmlns:a16="http://schemas.microsoft.com/office/drawing/2014/main" id="{5BDE3F42-8840-5C48-9CDA-8D0CC9EF1E33}"/>
              </a:ext>
            </a:extLst>
          </p:cNvPr>
          <p:cNvSpPr/>
          <p:nvPr/>
        </p:nvSpPr>
        <p:spPr>
          <a:xfrm>
            <a:off x="3420765" y="481698"/>
            <a:ext cx="7673008" cy="1015663"/>
          </a:xfrm>
          <a:prstGeom prst="rect">
            <a:avLst/>
          </a:prstGeom>
        </p:spPr>
        <p:txBody>
          <a:bodyPr wrap="square">
            <a:spAutoFit/>
          </a:bodyPr>
          <a:lstStyle/>
          <a:p>
            <a:pPr algn="just"/>
            <a:r>
              <a:rPr lang="en-GB" sz="2000" dirty="0">
                <a:solidFill>
                  <a:srgbClr val="3B3835"/>
                </a:solidFill>
                <a:latin typeface="Helvetica Neue" panose="02000503000000020004" pitchFamily="2" charset="0"/>
              </a:rPr>
              <a:t>Is the total amount of greenhouse gases produced to directly and indirectly support human activities, usually expressed in equivalent tons of carbon dioxide (CO2).</a:t>
            </a:r>
            <a:endParaRPr lang="en-US" sz="2000" dirty="0"/>
          </a:p>
        </p:txBody>
      </p:sp>
      <p:sp>
        <p:nvSpPr>
          <p:cNvPr id="5" name="Title 1">
            <a:extLst>
              <a:ext uri="{FF2B5EF4-FFF2-40B4-BE49-F238E27FC236}">
                <a16:creationId xmlns:a16="http://schemas.microsoft.com/office/drawing/2014/main" id="{40C571A6-98A7-1547-A114-792FF1252AD1}"/>
              </a:ext>
            </a:extLst>
          </p:cNvPr>
          <p:cNvSpPr txBox="1">
            <a:spLocks/>
          </p:cNvSpPr>
          <p:nvPr/>
        </p:nvSpPr>
        <p:spPr>
          <a:xfrm>
            <a:off x="917714" y="490674"/>
            <a:ext cx="287903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mn-lt"/>
              </a:rPr>
              <a:t>CARBON FOOTPRINT </a:t>
            </a:r>
            <a:endParaRPr lang="en-US" sz="3200" dirty="0">
              <a:latin typeface="+mn-lt"/>
            </a:endParaRPr>
          </a:p>
        </p:txBody>
      </p:sp>
      <p:cxnSp>
        <p:nvCxnSpPr>
          <p:cNvPr id="7" name="Straight Connector 6">
            <a:extLst>
              <a:ext uri="{FF2B5EF4-FFF2-40B4-BE49-F238E27FC236}">
                <a16:creationId xmlns:a16="http://schemas.microsoft.com/office/drawing/2014/main" id="{F3214920-BE73-9B44-BB8E-CA529AC0E2EB}"/>
              </a:ext>
            </a:extLst>
          </p:cNvPr>
          <p:cNvCxnSpPr/>
          <p:nvPr/>
        </p:nvCxnSpPr>
        <p:spPr>
          <a:xfrm>
            <a:off x="3248110" y="403553"/>
            <a:ext cx="0" cy="1227005"/>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10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C10512-A7EE-BA4D-B2D2-8F7308D2443A}"/>
              </a:ext>
            </a:extLst>
          </p:cNvPr>
          <p:cNvSpPr/>
          <p:nvPr/>
        </p:nvSpPr>
        <p:spPr>
          <a:xfrm>
            <a:off x="4109502" y="2238326"/>
            <a:ext cx="7244298" cy="2754600"/>
          </a:xfrm>
          <a:prstGeom prst="rect">
            <a:avLst/>
          </a:prstGeom>
        </p:spPr>
        <p:txBody>
          <a:bodyPr wrap="square">
            <a:spAutoFit/>
          </a:bodyPr>
          <a:lstStyle/>
          <a:p>
            <a:pPr marL="161925" marR="342900" indent="-225425" algn="just">
              <a:spcAft>
                <a:spcPts val="600"/>
              </a:spcAft>
            </a:pPr>
            <a:r>
              <a:rPr lang="en-US" sz="2400" dirty="0">
                <a:ea typeface="Arial-BoldItalicMT"/>
                <a:cs typeface="Arial-BoldItalicMT"/>
              </a:rPr>
              <a:t>	The problem that exists in Cyprus and to a lesser degree in Europe, is the lack of understanding and sensitivity of the environmental damage that tourism creates in general</a:t>
            </a:r>
            <a:r>
              <a:rPr lang="el-GR" sz="2400" dirty="0">
                <a:ea typeface="Arial-BoldItalicMT"/>
                <a:cs typeface="Arial-BoldItalicMT"/>
              </a:rPr>
              <a:t>, </a:t>
            </a:r>
            <a:r>
              <a:rPr lang="en-US" sz="2400" dirty="0">
                <a:ea typeface="Arial-BoldItalicMT"/>
                <a:cs typeface="Arial-BoldItalicMT"/>
              </a:rPr>
              <a:t>and more specifically conferences and events.</a:t>
            </a:r>
          </a:p>
          <a:p>
            <a:pPr marL="161925" marR="342900" indent="-225425" algn="just">
              <a:spcAft>
                <a:spcPts val="600"/>
              </a:spcAft>
            </a:pPr>
            <a:r>
              <a:rPr lang="en-US" sz="2400" dirty="0">
                <a:ea typeface="Arial-BoldItalicMT"/>
                <a:cs typeface="Arial-BoldItalicMT"/>
              </a:rPr>
              <a:t>	This problem derives from lack of environmental education and resistance to change. </a:t>
            </a:r>
          </a:p>
        </p:txBody>
      </p:sp>
      <p:sp>
        <p:nvSpPr>
          <p:cNvPr id="3" name="Title 1">
            <a:extLst>
              <a:ext uri="{FF2B5EF4-FFF2-40B4-BE49-F238E27FC236}">
                <a16:creationId xmlns:a16="http://schemas.microsoft.com/office/drawing/2014/main" id="{4FFAE73D-A4C1-2A47-B63A-464F720CC426}"/>
              </a:ext>
            </a:extLst>
          </p:cNvPr>
          <p:cNvSpPr txBox="1">
            <a:spLocks/>
          </p:cNvSpPr>
          <p:nvPr/>
        </p:nvSpPr>
        <p:spPr>
          <a:xfrm>
            <a:off x="838200" y="3166557"/>
            <a:ext cx="2941319" cy="81300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THE PROBLEM</a:t>
            </a:r>
          </a:p>
        </p:txBody>
      </p:sp>
      <p:cxnSp>
        <p:nvCxnSpPr>
          <p:cNvPr id="4" name="Straight Connector 3">
            <a:extLst>
              <a:ext uri="{FF2B5EF4-FFF2-40B4-BE49-F238E27FC236}">
                <a16:creationId xmlns:a16="http://schemas.microsoft.com/office/drawing/2014/main" id="{08F69B84-8BA2-A146-9A60-8E94DBB5EAEB}"/>
              </a:ext>
            </a:extLst>
          </p:cNvPr>
          <p:cNvCxnSpPr>
            <a:cxnSpLocks/>
          </p:cNvCxnSpPr>
          <p:nvPr/>
        </p:nvCxnSpPr>
        <p:spPr>
          <a:xfrm>
            <a:off x="3912800" y="2153194"/>
            <a:ext cx="0" cy="2839732"/>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192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071DDD-562A-3742-A106-32EE7FC6612E}"/>
              </a:ext>
            </a:extLst>
          </p:cNvPr>
          <p:cNvPicPr>
            <a:picLocks noChangeAspect="1"/>
          </p:cNvPicPr>
          <p:nvPr/>
        </p:nvPicPr>
        <p:blipFill>
          <a:blip r:embed="rId2"/>
          <a:stretch>
            <a:fillRect/>
          </a:stretch>
        </p:blipFill>
        <p:spPr>
          <a:xfrm>
            <a:off x="3382766" y="2295948"/>
            <a:ext cx="5294716" cy="2978277"/>
          </a:xfrm>
          <a:prstGeom prst="rect">
            <a:avLst/>
          </a:prstGeom>
        </p:spPr>
      </p:pic>
      <p:pic>
        <p:nvPicPr>
          <p:cNvPr id="3" name="Picture 2">
            <a:extLst>
              <a:ext uri="{FF2B5EF4-FFF2-40B4-BE49-F238E27FC236}">
                <a16:creationId xmlns:a16="http://schemas.microsoft.com/office/drawing/2014/main" id="{D8DF156C-6C9C-EB49-BF2F-54A5690B91D9}"/>
              </a:ext>
            </a:extLst>
          </p:cNvPr>
          <p:cNvPicPr>
            <a:picLocks noChangeAspect="1"/>
          </p:cNvPicPr>
          <p:nvPr/>
        </p:nvPicPr>
        <p:blipFill>
          <a:blip r:embed="rId3"/>
          <a:stretch>
            <a:fillRect/>
          </a:stretch>
        </p:blipFill>
        <p:spPr>
          <a:xfrm>
            <a:off x="402896" y="1067759"/>
            <a:ext cx="1422400" cy="1422400"/>
          </a:xfrm>
          <a:prstGeom prst="rect">
            <a:avLst/>
          </a:prstGeom>
        </p:spPr>
      </p:pic>
      <p:sp>
        <p:nvSpPr>
          <p:cNvPr id="4" name="Rectangle 3">
            <a:extLst>
              <a:ext uri="{FF2B5EF4-FFF2-40B4-BE49-F238E27FC236}">
                <a16:creationId xmlns:a16="http://schemas.microsoft.com/office/drawing/2014/main" id="{F1581DFD-23FD-4A4C-ADB0-F4AA83CFDCD4}"/>
              </a:ext>
            </a:extLst>
          </p:cNvPr>
          <p:cNvSpPr/>
          <p:nvPr/>
        </p:nvSpPr>
        <p:spPr>
          <a:xfrm rot="1027747">
            <a:off x="8847089" y="785163"/>
            <a:ext cx="3011488" cy="1200329"/>
          </a:xfrm>
          <a:prstGeom prst="rect">
            <a:avLst/>
          </a:prstGeom>
        </p:spPr>
        <p:txBody>
          <a:bodyPr wrap="square">
            <a:spAutoFit/>
          </a:bodyPr>
          <a:lstStyle/>
          <a:p>
            <a:r>
              <a:rPr lang="en-GB" b="1" dirty="0">
                <a:solidFill>
                  <a:srgbClr val="2A2A2A"/>
                </a:solidFill>
                <a:latin typeface="Postoni"/>
              </a:rPr>
              <a:t>Global greenhouse gas emissions will hit yet another record high this year, experts project</a:t>
            </a:r>
            <a:endParaRPr lang="en-GB" b="1" i="0" dirty="0">
              <a:solidFill>
                <a:srgbClr val="2A2A2A"/>
              </a:solidFill>
              <a:effectLst/>
              <a:latin typeface="Postoni"/>
            </a:endParaRPr>
          </a:p>
        </p:txBody>
      </p:sp>
      <p:sp>
        <p:nvSpPr>
          <p:cNvPr id="5" name="Rectangle 4">
            <a:extLst>
              <a:ext uri="{FF2B5EF4-FFF2-40B4-BE49-F238E27FC236}">
                <a16:creationId xmlns:a16="http://schemas.microsoft.com/office/drawing/2014/main" id="{D8B17843-ED73-1948-84A2-E19C1195ABFA}"/>
              </a:ext>
            </a:extLst>
          </p:cNvPr>
          <p:cNvSpPr/>
          <p:nvPr/>
        </p:nvSpPr>
        <p:spPr>
          <a:xfrm rot="20873638">
            <a:off x="2058266" y="227995"/>
            <a:ext cx="3138859" cy="2554545"/>
          </a:xfrm>
          <a:prstGeom prst="rect">
            <a:avLst/>
          </a:prstGeom>
        </p:spPr>
        <p:txBody>
          <a:bodyPr wrap="square">
            <a:spAutoFit/>
          </a:bodyPr>
          <a:lstStyle/>
          <a:p>
            <a:r>
              <a:rPr lang="en-GB" sz="1600" dirty="0">
                <a:solidFill>
                  <a:srgbClr val="666666"/>
                </a:solidFill>
                <a:latin typeface="Ayuthaya" pitchFamily="2" charset="-34"/>
                <a:ea typeface="Ayuthaya" pitchFamily="2" charset="-34"/>
                <a:cs typeface="Ayuthaya" pitchFamily="2" charset="-34"/>
              </a:rPr>
              <a:t>“We’re blowing through our carbon budget the way an addict blows through cash,” </a:t>
            </a:r>
            <a:r>
              <a:rPr lang="en-GB" sz="1600" dirty="0">
                <a:latin typeface="Ayuthaya" pitchFamily="2" charset="-34"/>
                <a:ea typeface="Ayuthaya" pitchFamily="2" charset="-34"/>
                <a:cs typeface="Ayuthaya" pitchFamily="2" charset="-34"/>
              </a:rPr>
              <a:t>Rob Jackson, a professor of Earth science at Stanford University and chair of the </a:t>
            </a:r>
            <a:r>
              <a:rPr lang="en-GB" sz="1600" dirty="0">
                <a:latin typeface="Ayuthaya" pitchFamily="2" charset="-34"/>
                <a:ea typeface="Ayuthaya" pitchFamily="2" charset="-34"/>
                <a:cs typeface="Ayuthaya" pitchFamily="2" charset="-34"/>
                <a:hlinkClick r:id="rId4"/>
              </a:rPr>
              <a:t>Global Carbon Project</a:t>
            </a:r>
            <a:r>
              <a:rPr lang="en-GB" sz="1600" dirty="0">
                <a:latin typeface="Ayuthaya" pitchFamily="2" charset="-34"/>
                <a:ea typeface="Ayuthaya" pitchFamily="2" charset="-34"/>
                <a:cs typeface="Ayuthaya" pitchFamily="2" charset="-34"/>
              </a:rPr>
              <a:t>, said in an interview.</a:t>
            </a:r>
            <a:endParaRPr lang="en-GB" sz="1600" i="0" dirty="0">
              <a:solidFill>
                <a:srgbClr val="666666"/>
              </a:solidFill>
              <a:effectLst/>
              <a:latin typeface="Ayuthaya" pitchFamily="2" charset="-34"/>
              <a:ea typeface="Ayuthaya" pitchFamily="2" charset="-34"/>
              <a:cs typeface="Ayuthaya" pitchFamily="2" charset="-34"/>
            </a:endParaRPr>
          </a:p>
        </p:txBody>
      </p:sp>
      <p:sp>
        <p:nvSpPr>
          <p:cNvPr id="6" name="Rectangle 5">
            <a:extLst>
              <a:ext uri="{FF2B5EF4-FFF2-40B4-BE49-F238E27FC236}">
                <a16:creationId xmlns:a16="http://schemas.microsoft.com/office/drawing/2014/main" id="{8AE1A66B-8E49-F64A-BFF6-44E3A8365F5F}"/>
              </a:ext>
            </a:extLst>
          </p:cNvPr>
          <p:cNvSpPr/>
          <p:nvPr/>
        </p:nvSpPr>
        <p:spPr>
          <a:xfrm rot="20958349">
            <a:off x="6184803" y="2016920"/>
            <a:ext cx="2229410" cy="923330"/>
          </a:xfrm>
          <a:prstGeom prst="rect">
            <a:avLst/>
          </a:prstGeom>
        </p:spPr>
        <p:txBody>
          <a:bodyPr wrap="square">
            <a:spAutoFit/>
          </a:bodyPr>
          <a:lstStyle/>
          <a:p>
            <a:r>
              <a:rPr lang="en-GB" dirty="0">
                <a:solidFill>
                  <a:srgbClr val="000000"/>
                </a:solidFill>
                <a:latin typeface="georgia" panose="02040502050405020303" pitchFamily="18" charset="0"/>
              </a:rPr>
              <a:t>Global emissions have risen for three consecutive years</a:t>
            </a:r>
            <a:endParaRPr lang="en-US" dirty="0"/>
          </a:p>
        </p:txBody>
      </p:sp>
      <p:sp>
        <p:nvSpPr>
          <p:cNvPr id="7" name="Rectangle 6">
            <a:extLst>
              <a:ext uri="{FF2B5EF4-FFF2-40B4-BE49-F238E27FC236}">
                <a16:creationId xmlns:a16="http://schemas.microsoft.com/office/drawing/2014/main" id="{9B58817A-B24B-5941-9081-B1B9DDE356A0}"/>
              </a:ext>
            </a:extLst>
          </p:cNvPr>
          <p:cNvSpPr/>
          <p:nvPr/>
        </p:nvSpPr>
        <p:spPr>
          <a:xfrm>
            <a:off x="5362205" y="183442"/>
            <a:ext cx="3571350" cy="1754326"/>
          </a:xfrm>
          <a:prstGeom prst="rect">
            <a:avLst/>
          </a:prstGeom>
        </p:spPr>
        <p:txBody>
          <a:bodyPr wrap="square">
            <a:spAutoFit/>
          </a:bodyPr>
          <a:lstStyle/>
          <a:p>
            <a:pPr fontAlgn="base"/>
            <a:r>
              <a:rPr lang="en-GB" dirty="0">
                <a:latin typeface="Monaco" pitchFamily="2" charset="77"/>
              </a:rPr>
              <a:t>Heatwave: Record temperatures will be ‘new normal’ in future, climate experts warn as UK experiences second hottest day ever</a:t>
            </a:r>
            <a:endParaRPr lang="en-GB" i="0" dirty="0">
              <a:effectLst/>
              <a:latin typeface="Monaco" pitchFamily="2" charset="77"/>
            </a:endParaRPr>
          </a:p>
        </p:txBody>
      </p:sp>
      <p:sp>
        <p:nvSpPr>
          <p:cNvPr id="8" name="Rectangle 7">
            <a:extLst>
              <a:ext uri="{FF2B5EF4-FFF2-40B4-BE49-F238E27FC236}">
                <a16:creationId xmlns:a16="http://schemas.microsoft.com/office/drawing/2014/main" id="{310F04A3-BB8F-704C-8D32-D542AB629EB7}"/>
              </a:ext>
            </a:extLst>
          </p:cNvPr>
          <p:cNvSpPr/>
          <p:nvPr/>
        </p:nvSpPr>
        <p:spPr>
          <a:xfrm>
            <a:off x="223449" y="5358462"/>
            <a:ext cx="5570258" cy="1200329"/>
          </a:xfrm>
          <a:prstGeom prst="rect">
            <a:avLst/>
          </a:prstGeom>
        </p:spPr>
        <p:txBody>
          <a:bodyPr wrap="square">
            <a:spAutoFit/>
          </a:bodyPr>
          <a:lstStyle/>
          <a:p>
            <a:r>
              <a:rPr lang="en-GB" dirty="0">
                <a:solidFill>
                  <a:srgbClr val="222222"/>
                </a:solidFill>
                <a:latin typeface="Independent Serif"/>
              </a:rPr>
              <a:t>“Global emissions have increased since 1990 and we haven’t seen any evidence of a global effort to reduce them – it’s all on paper but on the ground, it’s taking time.</a:t>
            </a:r>
            <a:endParaRPr lang="en-US" dirty="0"/>
          </a:p>
        </p:txBody>
      </p:sp>
      <p:sp>
        <p:nvSpPr>
          <p:cNvPr id="9" name="Rectangle 8">
            <a:extLst>
              <a:ext uri="{FF2B5EF4-FFF2-40B4-BE49-F238E27FC236}">
                <a16:creationId xmlns:a16="http://schemas.microsoft.com/office/drawing/2014/main" id="{BF455F81-8383-AD4E-99BF-F8CDB6E9974A}"/>
              </a:ext>
            </a:extLst>
          </p:cNvPr>
          <p:cNvSpPr/>
          <p:nvPr/>
        </p:nvSpPr>
        <p:spPr>
          <a:xfrm rot="624274">
            <a:off x="5117084" y="4854679"/>
            <a:ext cx="3166998" cy="923330"/>
          </a:xfrm>
          <a:prstGeom prst="rect">
            <a:avLst/>
          </a:prstGeom>
        </p:spPr>
        <p:txBody>
          <a:bodyPr wrap="square">
            <a:spAutoFit/>
          </a:bodyPr>
          <a:lstStyle/>
          <a:p>
            <a:r>
              <a:rPr lang="en-GB" dirty="0">
                <a:solidFill>
                  <a:srgbClr val="222222"/>
                </a:solidFill>
                <a:latin typeface="Athelas" panose="02000503000000020003" pitchFamily="2" charset="77"/>
              </a:rPr>
              <a:t>“Every day we delay means more emissions – the main driver for climate change.”</a:t>
            </a:r>
            <a:endParaRPr lang="en-US" dirty="0">
              <a:latin typeface="Athelas" panose="02000503000000020003" pitchFamily="2" charset="77"/>
            </a:endParaRPr>
          </a:p>
        </p:txBody>
      </p:sp>
      <p:sp>
        <p:nvSpPr>
          <p:cNvPr id="10" name="Rectangle 9">
            <a:extLst>
              <a:ext uri="{FF2B5EF4-FFF2-40B4-BE49-F238E27FC236}">
                <a16:creationId xmlns:a16="http://schemas.microsoft.com/office/drawing/2014/main" id="{5B670DF9-7E4B-E943-871A-E2570BAA9E30}"/>
              </a:ext>
            </a:extLst>
          </p:cNvPr>
          <p:cNvSpPr/>
          <p:nvPr/>
        </p:nvSpPr>
        <p:spPr>
          <a:xfrm>
            <a:off x="7995229" y="5111069"/>
            <a:ext cx="3973322" cy="1477328"/>
          </a:xfrm>
          <a:prstGeom prst="rect">
            <a:avLst/>
          </a:prstGeom>
        </p:spPr>
        <p:txBody>
          <a:bodyPr wrap="square">
            <a:spAutoFit/>
          </a:bodyPr>
          <a:lstStyle/>
          <a:p>
            <a:r>
              <a:rPr lang="en-GB" dirty="0">
                <a:solidFill>
                  <a:srgbClr val="222222"/>
                </a:solidFill>
                <a:latin typeface="Independent Serif"/>
              </a:rPr>
              <a:t>Last month was the planet’s hottest ever June, and </a:t>
            </a:r>
            <a:r>
              <a:rPr lang="en-GB" dirty="0">
                <a:solidFill>
                  <a:srgbClr val="EC1A2E"/>
                </a:solidFill>
                <a:latin typeface="Independent Serif"/>
                <a:hlinkClick r:id="rId5"/>
              </a:rPr>
              <a:t>Antarctic sea ice coverage</a:t>
            </a:r>
            <a:r>
              <a:rPr lang="en-GB" dirty="0">
                <a:solidFill>
                  <a:srgbClr val="222222"/>
                </a:solidFill>
                <a:latin typeface="Independent Serif"/>
              </a:rPr>
              <a:t> shrank to a new record low, according to the US National Oceanic and Atmospheric Administration.</a:t>
            </a:r>
            <a:endParaRPr lang="en-US" dirty="0"/>
          </a:p>
        </p:txBody>
      </p:sp>
      <p:sp>
        <p:nvSpPr>
          <p:cNvPr id="11" name="Rectangle 10">
            <a:extLst>
              <a:ext uri="{FF2B5EF4-FFF2-40B4-BE49-F238E27FC236}">
                <a16:creationId xmlns:a16="http://schemas.microsoft.com/office/drawing/2014/main" id="{505387DC-24B4-F848-A5F6-4FCFC3D4C6D1}"/>
              </a:ext>
            </a:extLst>
          </p:cNvPr>
          <p:cNvSpPr/>
          <p:nvPr/>
        </p:nvSpPr>
        <p:spPr>
          <a:xfrm>
            <a:off x="8596376" y="2603138"/>
            <a:ext cx="3220908" cy="2031325"/>
          </a:xfrm>
          <a:prstGeom prst="rect">
            <a:avLst/>
          </a:prstGeom>
        </p:spPr>
        <p:txBody>
          <a:bodyPr wrap="square">
            <a:spAutoFit/>
          </a:bodyPr>
          <a:lstStyle/>
          <a:p>
            <a:r>
              <a:rPr lang="en-GB" dirty="0">
                <a:solidFill>
                  <a:srgbClr val="222222"/>
                </a:solidFill>
                <a:latin typeface="Independent Serif"/>
              </a:rPr>
              <a:t>Across Europe, countries from </a:t>
            </a:r>
            <a:r>
              <a:rPr lang="en-GB" dirty="0">
                <a:solidFill>
                  <a:srgbClr val="EC1A2E"/>
                </a:solidFill>
                <a:latin typeface="Independent Serif"/>
                <a:hlinkClick r:id="rId6"/>
              </a:rPr>
              <a:t>Belgium</a:t>
            </a:r>
            <a:r>
              <a:rPr lang="en-GB" dirty="0">
                <a:solidFill>
                  <a:srgbClr val="222222"/>
                </a:solidFill>
                <a:latin typeface="Independent Serif"/>
              </a:rPr>
              <a:t> and </a:t>
            </a:r>
            <a:r>
              <a:rPr lang="en-GB" dirty="0">
                <a:solidFill>
                  <a:srgbClr val="EC1A2E"/>
                </a:solidFill>
                <a:latin typeface="Independent Serif"/>
                <a:hlinkClick r:id="rId7"/>
              </a:rPr>
              <a:t>the Netherlands</a:t>
            </a:r>
            <a:r>
              <a:rPr lang="en-GB" dirty="0">
                <a:solidFill>
                  <a:srgbClr val="222222"/>
                </a:solidFill>
                <a:latin typeface="Independent Serif"/>
              </a:rPr>
              <a:t> to </a:t>
            </a:r>
            <a:r>
              <a:rPr lang="en-GB" dirty="0">
                <a:solidFill>
                  <a:srgbClr val="EC1A2E"/>
                </a:solidFill>
                <a:latin typeface="Independent Serif"/>
                <a:hlinkClick r:id="rId8"/>
              </a:rPr>
              <a:t>Germany</a:t>
            </a:r>
            <a:r>
              <a:rPr lang="en-GB" dirty="0">
                <a:solidFill>
                  <a:srgbClr val="222222"/>
                </a:solidFill>
                <a:latin typeface="Independent Serif"/>
              </a:rPr>
              <a:t> have experienced all-time highs this week, with Paris reaching 42.6C, and </a:t>
            </a:r>
            <a:r>
              <a:rPr lang="en-GB" dirty="0">
                <a:solidFill>
                  <a:srgbClr val="EC1A2E"/>
                </a:solidFill>
                <a:latin typeface="Independent Serif"/>
                <a:hlinkClick r:id="rId9"/>
              </a:rPr>
              <a:t>France</a:t>
            </a:r>
            <a:r>
              <a:rPr lang="en-GB" dirty="0">
                <a:solidFill>
                  <a:srgbClr val="222222"/>
                </a:solidFill>
                <a:latin typeface="Independent Serif"/>
              </a:rPr>
              <a:t> and Belgium issuing red alerts.</a:t>
            </a:r>
            <a:endParaRPr lang="en-US" dirty="0"/>
          </a:p>
        </p:txBody>
      </p:sp>
      <p:sp>
        <p:nvSpPr>
          <p:cNvPr id="12" name="Rectangle 11">
            <a:extLst>
              <a:ext uri="{FF2B5EF4-FFF2-40B4-BE49-F238E27FC236}">
                <a16:creationId xmlns:a16="http://schemas.microsoft.com/office/drawing/2014/main" id="{B582A14A-DC6A-E341-A049-3772D1B38D49}"/>
              </a:ext>
            </a:extLst>
          </p:cNvPr>
          <p:cNvSpPr/>
          <p:nvPr/>
        </p:nvSpPr>
        <p:spPr>
          <a:xfrm>
            <a:off x="577132" y="2927919"/>
            <a:ext cx="2953265" cy="2862322"/>
          </a:xfrm>
          <a:prstGeom prst="rect">
            <a:avLst/>
          </a:prstGeom>
        </p:spPr>
        <p:txBody>
          <a:bodyPr wrap="square">
            <a:spAutoFit/>
          </a:bodyPr>
          <a:lstStyle/>
          <a:p>
            <a:pPr fontAlgn="base"/>
            <a:r>
              <a:rPr lang="en-GB" sz="1600" dirty="0">
                <a:solidFill>
                  <a:srgbClr val="222222"/>
                </a:solidFill>
                <a:latin typeface="Bangla MN" pitchFamily="2" charset="0"/>
                <a:cs typeface="Bangla MN" pitchFamily="2" charset="0"/>
              </a:rPr>
              <a:t>The scorching temperatures caused chaos on the rail network, and medical experts warned few hospitals were prepared for the impact of intense heat on patients and staff.</a:t>
            </a:r>
          </a:p>
          <a:p>
            <a:br>
              <a:rPr lang="en-GB" dirty="0"/>
            </a:br>
            <a:endParaRPr lang="en-US" dirty="0"/>
          </a:p>
        </p:txBody>
      </p:sp>
    </p:spTree>
    <p:extLst>
      <p:ext uri="{BB962C8B-B14F-4D97-AF65-F5344CB8AC3E}">
        <p14:creationId xmlns:p14="http://schemas.microsoft.com/office/powerpoint/2010/main" val="154969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19FC85-D1B0-AB4D-AEF7-FC4C2CE7896F}"/>
              </a:ext>
            </a:extLst>
          </p:cNvPr>
          <p:cNvSpPr/>
          <p:nvPr/>
        </p:nvSpPr>
        <p:spPr>
          <a:xfrm>
            <a:off x="3601341" y="1773292"/>
            <a:ext cx="7824306" cy="3108543"/>
          </a:xfrm>
          <a:prstGeom prst="rect">
            <a:avLst/>
          </a:prstGeom>
        </p:spPr>
        <p:txBody>
          <a:bodyPr wrap="square">
            <a:spAutoFit/>
          </a:bodyPr>
          <a:lstStyle/>
          <a:p>
            <a:pPr algn="just"/>
            <a:r>
              <a:rPr lang="en-US" sz="2800" dirty="0"/>
              <a:t>Stakeholders involved in the sector need to understand the carbon impact of the Conferences &amp; Events industry and undertake the responsibility of keeping the positive impact higher than the negative by educating themselves and by using the right tools to plan and manage their conferences/events in a sustainable way.</a:t>
            </a:r>
          </a:p>
        </p:txBody>
      </p:sp>
      <p:sp>
        <p:nvSpPr>
          <p:cNvPr id="4" name="Title 1">
            <a:extLst>
              <a:ext uri="{FF2B5EF4-FFF2-40B4-BE49-F238E27FC236}">
                <a16:creationId xmlns:a16="http://schemas.microsoft.com/office/drawing/2014/main" id="{2FEB27B8-9325-6448-9A75-C9842F6F8666}"/>
              </a:ext>
            </a:extLst>
          </p:cNvPr>
          <p:cNvSpPr txBox="1">
            <a:spLocks/>
          </p:cNvSpPr>
          <p:nvPr/>
        </p:nvSpPr>
        <p:spPr>
          <a:xfrm>
            <a:off x="838200" y="2766218"/>
            <a:ext cx="261039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AWEARNESS</a:t>
            </a:r>
          </a:p>
        </p:txBody>
      </p:sp>
      <p:cxnSp>
        <p:nvCxnSpPr>
          <p:cNvPr id="5" name="Straight Connector 4">
            <a:extLst>
              <a:ext uri="{FF2B5EF4-FFF2-40B4-BE49-F238E27FC236}">
                <a16:creationId xmlns:a16="http://schemas.microsoft.com/office/drawing/2014/main" id="{059F8E14-D336-C441-8A3C-456AC9DAD2B3}"/>
              </a:ext>
            </a:extLst>
          </p:cNvPr>
          <p:cNvCxnSpPr>
            <a:cxnSpLocks/>
          </p:cNvCxnSpPr>
          <p:nvPr/>
        </p:nvCxnSpPr>
        <p:spPr>
          <a:xfrm>
            <a:off x="3230875" y="1730988"/>
            <a:ext cx="0" cy="3323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611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186C11-B310-AB41-ABCC-2BDFD3CDEC4E}"/>
              </a:ext>
            </a:extLst>
          </p:cNvPr>
          <p:cNvSpPr/>
          <p:nvPr/>
        </p:nvSpPr>
        <p:spPr>
          <a:xfrm>
            <a:off x="3387638" y="1224800"/>
            <a:ext cx="8403760" cy="4314707"/>
          </a:xfrm>
          <a:prstGeom prst="rect">
            <a:avLst/>
          </a:prstGeom>
        </p:spPr>
        <p:txBody>
          <a:bodyPr wrap="square">
            <a:spAutoFit/>
          </a:bodyPr>
          <a:lstStyle/>
          <a:p>
            <a:pPr marL="161925" marR="344170" algn="just">
              <a:lnSpc>
                <a:spcPct val="115000"/>
              </a:lnSpc>
              <a:spcBef>
                <a:spcPts val="605"/>
              </a:spcBef>
              <a:spcAft>
                <a:spcPts val="0"/>
              </a:spcAft>
            </a:pPr>
            <a:r>
              <a:rPr lang="en-US" sz="2400" dirty="0">
                <a:ea typeface="Arial" panose="020B0604020202020204" pitchFamily="34" charset="0"/>
              </a:rPr>
              <a:t>Being able to offer high quality Sustainable Conferences and Events, the tourism industry will ensure the viability and competitiveness of tourism destinations and enterprises, so that they are able to continue to prosper and deliver benefits in the long term. It will also strengthen the quality of life in local communities, including social structures and access to resources, amenities and </a:t>
            </a:r>
            <a:r>
              <a:rPr lang="en-US" sz="2400" spc="20" dirty="0">
                <a:ea typeface="Arial" panose="020B0604020202020204" pitchFamily="34" charset="0"/>
              </a:rPr>
              <a:t>life </a:t>
            </a:r>
            <a:r>
              <a:rPr lang="en-US" sz="2400" dirty="0">
                <a:ea typeface="Arial" panose="020B0604020202020204" pitchFamily="34" charset="0"/>
              </a:rPr>
              <a:t>support systems as well as engage and empower local communities in planning and decision making on the management and future development of tourism in their</a:t>
            </a:r>
            <a:r>
              <a:rPr lang="en-US" sz="2400" spc="-5" dirty="0">
                <a:ea typeface="Arial" panose="020B0604020202020204" pitchFamily="34" charset="0"/>
              </a:rPr>
              <a:t> </a:t>
            </a:r>
            <a:r>
              <a:rPr lang="en-US" sz="2400" dirty="0">
                <a:ea typeface="Arial" panose="020B0604020202020204" pitchFamily="34" charset="0"/>
              </a:rPr>
              <a:t>area.</a:t>
            </a:r>
            <a:endParaRPr lang="en-GB" sz="2400" dirty="0">
              <a:ea typeface="Arial" panose="020B0604020202020204" pitchFamily="34" charset="0"/>
            </a:endParaRPr>
          </a:p>
        </p:txBody>
      </p:sp>
      <p:sp>
        <p:nvSpPr>
          <p:cNvPr id="5" name="Title 1">
            <a:extLst>
              <a:ext uri="{FF2B5EF4-FFF2-40B4-BE49-F238E27FC236}">
                <a16:creationId xmlns:a16="http://schemas.microsoft.com/office/drawing/2014/main" id="{78897E5A-2869-0248-96C0-D82D181AE00C}"/>
              </a:ext>
            </a:extLst>
          </p:cNvPr>
          <p:cNvSpPr txBox="1">
            <a:spLocks/>
          </p:cNvSpPr>
          <p:nvPr/>
        </p:nvSpPr>
        <p:spPr>
          <a:xfrm>
            <a:off x="906674" y="2248081"/>
            <a:ext cx="2503967" cy="6892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DO IT GREEN</a:t>
            </a:r>
          </a:p>
          <a:p>
            <a:endParaRPr lang="en-US" sz="3200" b="1" dirty="0">
              <a:latin typeface="+mn-lt"/>
            </a:endParaRPr>
          </a:p>
        </p:txBody>
      </p:sp>
      <p:cxnSp>
        <p:nvCxnSpPr>
          <p:cNvPr id="6" name="Straight Connector 5">
            <a:extLst>
              <a:ext uri="{FF2B5EF4-FFF2-40B4-BE49-F238E27FC236}">
                <a16:creationId xmlns:a16="http://schemas.microsoft.com/office/drawing/2014/main" id="{784DBB39-464C-BC42-880E-93EBA015DEE7}"/>
              </a:ext>
            </a:extLst>
          </p:cNvPr>
          <p:cNvCxnSpPr>
            <a:cxnSpLocks/>
          </p:cNvCxnSpPr>
          <p:nvPr/>
        </p:nvCxnSpPr>
        <p:spPr>
          <a:xfrm>
            <a:off x="3410641" y="1256111"/>
            <a:ext cx="0" cy="4433611"/>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Content Placeholder 7">
            <a:extLst>
              <a:ext uri="{FF2B5EF4-FFF2-40B4-BE49-F238E27FC236}">
                <a16:creationId xmlns:a16="http://schemas.microsoft.com/office/drawing/2014/main" id="{FCAF57D0-017A-FC47-8FF1-FD3E6AB352A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37" r="6685" b="3329"/>
          <a:stretch/>
        </p:blipFill>
        <p:spPr>
          <a:xfrm>
            <a:off x="906673" y="2824931"/>
            <a:ext cx="2271319" cy="2271319"/>
          </a:xfrm>
          <a:prstGeom prst="rect">
            <a:avLst/>
          </a:prstGeom>
        </p:spPr>
      </p:pic>
    </p:spTree>
    <p:extLst>
      <p:ext uri="{BB962C8B-B14F-4D97-AF65-F5344CB8AC3E}">
        <p14:creationId xmlns:p14="http://schemas.microsoft.com/office/powerpoint/2010/main" val="1582271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1317</Words>
  <Application>Microsoft Macintosh PowerPoint</Application>
  <PresentationFormat>Widescreen</PresentationFormat>
  <Paragraphs>65</Paragraphs>
  <Slides>16</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Arial Unicode MS</vt:lpstr>
      <vt:lpstr>Arial</vt:lpstr>
      <vt:lpstr>Athelas</vt:lpstr>
      <vt:lpstr>Ayuthaya</vt:lpstr>
      <vt:lpstr>Bangla MN</vt:lpstr>
      <vt:lpstr>Calibri</vt:lpstr>
      <vt:lpstr>Calibri Light</vt:lpstr>
      <vt:lpstr>georgia</vt:lpstr>
      <vt:lpstr>Helvetica Neue</vt:lpstr>
      <vt:lpstr>Independent Serif</vt:lpstr>
      <vt:lpstr>Monaco</vt:lpstr>
      <vt:lpstr>Postoni</vt:lpstr>
      <vt:lpstr>Wingdings</vt:lpstr>
      <vt:lpstr>Office Theme</vt:lpstr>
      <vt:lpstr>PowerPoint Presentation</vt:lpstr>
      <vt:lpstr>PowerPoint Presentation</vt:lpstr>
      <vt:lpstr>THE THING ABOUT  CONFERENCES &amp;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Despo Kakkoura</dc:creator>
  <cp:lastModifiedBy>Despo Kakkoura</cp:lastModifiedBy>
  <cp:revision>22</cp:revision>
  <dcterms:created xsi:type="dcterms:W3CDTF">2019-12-18T00:21:44Z</dcterms:created>
  <dcterms:modified xsi:type="dcterms:W3CDTF">2020-01-16T11:02:17Z</dcterms:modified>
</cp:coreProperties>
</file>